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 id="2147483656" r:id="rId2"/>
    <p:sldMasterId id="2147483657" r:id="rId3"/>
    <p:sldMasterId id="2147483691" r:id="rId4"/>
  </p:sldMasterIdLst>
  <p:notesMasterIdLst>
    <p:notesMasterId r:id="rId46"/>
  </p:notesMasterIdLst>
  <p:sldIdLst>
    <p:sldId id="296" r:id="rId5"/>
    <p:sldId id="297" r:id="rId6"/>
    <p:sldId id="298" r:id="rId7"/>
    <p:sldId id="299" r:id="rId8"/>
    <p:sldId id="300" r:id="rId9"/>
    <p:sldId id="301" r:id="rId10"/>
    <p:sldId id="302" r:id="rId11"/>
    <p:sldId id="314" r:id="rId12"/>
    <p:sldId id="315" r:id="rId13"/>
    <p:sldId id="316" r:id="rId14"/>
    <p:sldId id="337" r:id="rId15"/>
    <p:sldId id="317" r:id="rId16"/>
    <p:sldId id="318" r:id="rId17"/>
    <p:sldId id="319" r:id="rId18"/>
    <p:sldId id="303" r:id="rId19"/>
    <p:sldId id="320" r:id="rId20"/>
    <p:sldId id="321" r:id="rId21"/>
    <p:sldId id="322" r:id="rId22"/>
    <p:sldId id="323" r:id="rId23"/>
    <p:sldId id="324" r:id="rId24"/>
    <p:sldId id="325" r:id="rId25"/>
    <p:sldId id="326" r:id="rId26"/>
    <p:sldId id="327" r:id="rId27"/>
    <p:sldId id="328" r:id="rId28"/>
    <p:sldId id="329" r:id="rId29"/>
    <p:sldId id="304" r:id="rId30"/>
    <p:sldId id="330" r:id="rId31"/>
    <p:sldId id="331" r:id="rId32"/>
    <p:sldId id="332" r:id="rId33"/>
    <p:sldId id="305" r:id="rId34"/>
    <p:sldId id="333" r:id="rId35"/>
    <p:sldId id="334" r:id="rId36"/>
    <p:sldId id="335" r:id="rId37"/>
    <p:sldId id="306" r:id="rId38"/>
    <p:sldId id="307" r:id="rId39"/>
    <p:sldId id="308" r:id="rId40"/>
    <p:sldId id="309" r:id="rId41"/>
    <p:sldId id="310" r:id="rId42"/>
    <p:sldId id="311" r:id="rId43"/>
    <p:sldId id="312" r:id="rId44"/>
    <p:sldId id="313" r:id="rId45"/>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100" d="100"/>
          <a:sy n="100" d="100"/>
        </p:scale>
        <p:origin x="84" y="19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F6EDAD5-BC98-4CB2-8B60-F28B9F154464}" type="datetimeFigureOut">
              <a:rPr lang="en-US"/>
              <a:pPr>
                <a:defRPr/>
              </a:pPr>
              <a:t>1/7/2015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917E091-7094-40F1-AA9A-33CC9A36F13A}" type="slidenum">
              <a:rPr lang="en-US"/>
              <a:pPr>
                <a:defRPr/>
              </a:pPr>
              <a:t>‹#›</a:t>
            </a:fld>
            <a:endParaRPr lang="en-US"/>
          </a:p>
        </p:txBody>
      </p:sp>
    </p:spTree>
    <p:extLst>
      <p:ext uri="{BB962C8B-B14F-4D97-AF65-F5344CB8AC3E}">
        <p14:creationId xmlns:p14="http://schemas.microsoft.com/office/powerpoint/2010/main" val="5089913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2D8A4E37-DD04-4FD7-BEFD-038109BDA478}" type="slidenum">
              <a:rPr lang="en-US" sz="1200">
                <a:latin typeface="+mn-lt"/>
              </a:rPr>
              <a:pPr algn="r">
                <a:defRPr/>
              </a:pPr>
              <a:t>1</a:t>
            </a:fld>
            <a:endParaRPr lang="en-US" sz="1200">
              <a:latin typeface="+mn-lt"/>
            </a:endParaRPr>
          </a:p>
        </p:txBody>
      </p:sp>
    </p:spTree>
    <p:extLst>
      <p:ext uri="{BB962C8B-B14F-4D97-AF65-F5344CB8AC3E}">
        <p14:creationId xmlns:p14="http://schemas.microsoft.com/office/powerpoint/2010/main" val="3310933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p:spPr>
      </p:sp>
      <p:sp>
        <p:nvSpPr>
          <p:cNvPr id="187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7396"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6485C11E-694E-4F77-9905-0EEF54F59E45}" type="slidenum">
              <a:rPr lang="en-US" sz="1200">
                <a:latin typeface="Calibri" pitchFamily="34" charset="0"/>
              </a:rPr>
              <a:pPr algn="r"/>
              <a:t>10</a:t>
            </a:fld>
            <a:endParaRPr lang="en-US" sz="1200">
              <a:latin typeface="Calibri" pitchFamily="34" charset="0"/>
            </a:endParaRPr>
          </a:p>
        </p:txBody>
      </p:sp>
    </p:spTree>
    <p:extLst>
      <p:ext uri="{BB962C8B-B14F-4D97-AF65-F5344CB8AC3E}">
        <p14:creationId xmlns:p14="http://schemas.microsoft.com/office/powerpoint/2010/main" val="492646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p:spPr>
      </p:sp>
      <p:sp>
        <p:nvSpPr>
          <p:cNvPr id="187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7396"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6485C11E-694E-4F77-9905-0EEF54F59E45}" type="slidenum">
              <a:rPr lang="en-US" sz="1200">
                <a:latin typeface="Calibri" pitchFamily="34" charset="0"/>
              </a:rPr>
              <a:pPr algn="r"/>
              <a:t>11</a:t>
            </a:fld>
            <a:endParaRPr lang="en-US" sz="1200">
              <a:latin typeface="Calibri" pitchFamily="34" charset="0"/>
            </a:endParaRPr>
          </a:p>
        </p:txBody>
      </p:sp>
    </p:spTree>
    <p:extLst>
      <p:ext uri="{BB962C8B-B14F-4D97-AF65-F5344CB8AC3E}">
        <p14:creationId xmlns:p14="http://schemas.microsoft.com/office/powerpoint/2010/main" val="4249239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p:spPr>
      </p:sp>
      <p:sp>
        <p:nvSpPr>
          <p:cNvPr id="1894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9444"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4A3E2225-806A-40FF-9EA4-A77EDD8EC813}" type="slidenum">
              <a:rPr lang="en-US" sz="1200">
                <a:latin typeface="Calibri" pitchFamily="34" charset="0"/>
              </a:rPr>
              <a:pPr algn="r"/>
              <a:t>12</a:t>
            </a:fld>
            <a:endParaRPr lang="en-US" sz="1200">
              <a:latin typeface="Calibri" pitchFamily="34" charset="0"/>
            </a:endParaRPr>
          </a:p>
        </p:txBody>
      </p:sp>
    </p:spTree>
    <p:extLst>
      <p:ext uri="{BB962C8B-B14F-4D97-AF65-F5344CB8AC3E}">
        <p14:creationId xmlns:p14="http://schemas.microsoft.com/office/powerpoint/2010/main" val="2369861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bwMode="auto">
          <a:noFill/>
          <a:ln>
            <a:solidFill>
              <a:srgbClr val="000000"/>
            </a:solidFill>
            <a:miter lim="800000"/>
            <a:headEnd/>
            <a:tailEnd/>
          </a:ln>
        </p:spPr>
      </p:sp>
      <p:sp>
        <p:nvSpPr>
          <p:cNvPr id="191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1492"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46DDF606-B64D-403A-AB4B-D7EBF027872B}" type="slidenum">
              <a:rPr lang="en-US" sz="1200">
                <a:latin typeface="Calibri" pitchFamily="34" charset="0"/>
              </a:rPr>
              <a:pPr algn="r"/>
              <a:t>13</a:t>
            </a:fld>
            <a:endParaRPr lang="en-US" sz="1200">
              <a:latin typeface="Calibri" pitchFamily="34" charset="0"/>
            </a:endParaRPr>
          </a:p>
        </p:txBody>
      </p:sp>
    </p:spTree>
    <p:extLst>
      <p:ext uri="{BB962C8B-B14F-4D97-AF65-F5344CB8AC3E}">
        <p14:creationId xmlns:p14="http://schemas.microsoft.com/office/powerpoint/2010/main" val="2395811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p:spPr>
      </p:sp>
      <p:sp>
        <p:nvSpPr>
          <p:cNvPr id="1935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3540"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C2C59A8B-17C9-44B4-8D3A-06EE8023D99F}" type="slidenum">
              <a:rPr lang="en-US" sz="1200">
                <a:latin typeface="Calibri" pitchFamily="34" charset="0"/>
              </a:rPr>
              <a:pPr algn="r"/>
              <a:t>14</a:t>
            </a:fld>
            <a:endParaRPr lang="en-US" sz="1200">
              <a:latin typeface="Calibri" pitchFamily="34" charset="0"/>
            </a:endParaRPr>
          </a:p>
        </p:txBody>
      </p:sp>
    </p:spTree>
    <p:extLst>
      <p:ext uri="{BB962C8B-B14F-4D97-AF65-F5344CB8AC3E}">
        <p14:creationId xmlns:p14="http://schemas.microsoft.com/office/powerpoint/2010/main" val="34014316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p:spPr>
      </p:sp>
      <p:sp>
        <p:nvSpPr>
          <p:cNvPr id="152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DE9B9AFE-0E01-4E16-92E8-02DB50BA7489}" type="slidenum">
              <a:rPr lang="en-US" sz="1200">
                <a:latin typeface="+mn-lt"/>
              </a:rPr>
              <a:pPr algn="r">
                <a:defRPr/>
              </a:pPr>
              <a:t>15</a:t>
            </a:fld>
            <a:endParaRPr lang="en-US" sz="1200">
              <a:latin typeface="+mn-lt"/>
            </a:endParaRPr>
          </a:p>
        </p:txBody>
      </p:sp>
    </p:spTree>
    <p:extLst>
      <p:ext uri="{BB962C8B-B14F-4D97-AF65-F5344CB8AC3E}">
        <p14:creationId xmlns:p14="http://schemas.microsoft.com/office/powerpoint/2010/main" val="1537042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bwMode="auto">
          <a:noFill/>
          <a:ln>
            <a:solidFill>
              <a:srgbClr val="000000"/>
            </a:solidFill>
            <a:miter lim="800000"/>
            <a:headEnd/>
            <a:tailEnd/>
          </a:ln>
        </p:spPr>
      </p:sp>
      <p:sp>
        <p:nvSpPr>
          <p:cNvPr id="1955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5588"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582CACDB-0DA3-4645-A577-249FD54F9CD4}" type="slidenum">
              <a:rPr lang="en-US" sz="1200">
                <a:latin typeface="Calibri" pitchFamily="34" charset="0"/>
              </a:rPr>
              <a:pPr algn="r"/>
              <a:t>16</a:t>
            </a:fld>
            <a:endParaRPr lang="en-US" sz="1200">
              <a:latin typeface="Calibri" pitchFamily="34" charset="0"/>
            </a:endParaRPr>
          </a:p>
        </p:txBody>
      </p:sp>
    </p:spTree>
    <p:extLst>
      <p:ext uri="{BB962C8B-B14F-4D97-AF65-F5344CB8AC3E}">
        <p14:creationId xmlns:p14="http://schemas.microsoft.com/office/powerpoint/2010/main" val="3095444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bwMode="auto">
          <a:noFill/>
          <a:ln>
            <a:solidFill>
              <a:srgbClr val="000000"/>
            </a:solidFill>
            <a:miter lim="800000"/>
            <a:headEnd/>
            <a:tailEnd/>
          </a:ln>
        </p:spPr>
      </p:sp>
      <p:sp>
        <p:nvSpPr>
          <p:cNvPr id="1976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7636"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AD2F4AB1-BA28-4715-9B4F-A6CDAF8BB9FD}" type="slidenum">
              <a:rPr lang="en-US" sz="1200">
                <a:latin typeface="Calibri" pitchFamily="34" charset="0"/>
              </a:rPr>
              <a:pPr algn="r"/>
              <a:t>17</a:t>
            </a:fld>
            <a:endParaRPr lang="en-US" sz="1200">
              <a:latin typeface="Calibri" pitchFamily="34" charset="0"/>
            </a:endParaRPr>
          </a:p>
        </p:txBody>
      </p:sp>
    </p:spTree>
    <p:extLst>
      <p:ext uri="{BB962C8B-B14F-4D97-AF65-F5344CB8AC3E}">
        <p14:creationId xmlns:p14="http://schemas.microsoft.com/office/powerpoint/2010/main" val="28073691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bwMode="auto">
          <a:noFill/>
          <a:ln>
            <a:solidFill>
              <a:srgbClr val="000000"/>
            </a:solidFill>
            <a:miter lim="800000"/>
            <a:headEnd/>
            <a:tailEnd/>
          </a:ln>
        </p:spPr>
      </p:sp>
      <p:sp>
        <p:nvSpPr>
          <p:cNvPr id="1996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9684"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32AEF612-9544-4A1E-A10D-A9C0AB056E17}" type="slidenum">
              <a:rPr lang="en-US" sz="1200">
                <a:latin typeface="Calibri" pitchFamily="34" charset="0"/>
              </a:rPr>
              <a:pPr algn="r"/>
              <a:t>18</a:t>
            </a:fld>
            <a:endParaRPr lang="en-US" sz="1200">
              <a:latin typeface="Calibri" pitchFamily="34" charset="0"/>
            </a:endParaRPr>
          </a:p>
        </p:txBody>
      </p:sp>
    </p:spTree>
    <p:extLst>
      <p:ext uri="{BB962C8B-B14F-4D97-AF65-F5344CB8AC3E}">
        <p14:creationId xmlns:p14="http://schemas.microsoft.com/office/powerpoint/2010/main" val="2377919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p:spPr>
      </p:sp>
      <p:sp>
        <p:nvSpPr>
          <p:cNvPr id="2017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1732"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AAAE135C-A590-43F1-9756-F4C7F629CB60}" type="slidenum">
              <a:rPr lang="en-US" sz="1200">
                <a:latin typeface="Calibri" pitchFamily="34" charset="0"/>
              </a:rPr>
              <a:pPr algn="r"/>
              <a:t>19</a:t>
            </a:fld>
            <a:endParaRPr lang="en-US" sz="1200">
              <a:latin typeface="Calibri" pitchFamily="34" charset="0"/>
            </a:endParaRPr>
          </a:p>
        </p:txBody>
      </p:sp>
    </p:spTree>
    <p:extLst>
      <p:ext uri="{BB962C8B-B14F-4D97-AF65-F5344CB8AC3E}">
        <p14:creationId xmlns:p14="http://schemas.microsoft.com/office/powerpoint/2010/main" val="1663292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C8C4C471-148F-4F38-B3B2-68271C8A28BF}" type="slidenum">
              <a:rPr lang="en-US" sz="1200">
                <a:latin typeface="+mn-lt"/>
              </a:rPr>
              <a:pPr algn="r">
                <a:defRPr/>
              </a:pPr>
              <a:t>2</a:t>
            </a:fld>
            <a:endParaRPr lang="en-US" sz="1200">
              <a:latin typeface="+mn-lt"/>
            </a:endParaRPr>
          </a:p>
        </p:txBody>
      </p:sp>
    </p:spTree>
    <p:extLst>
      <p:ext uri="{BB962C8B-B14F-4D97-AF65-F5344CB8AC3E}">
        <p14:creationId xmlns:p14="http://schemas.microsoft.com/office/powerpoint/2010/main" val="139151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bwMode="auto">
          <a:noFill/>
          <a:ln>
            <a:solidFill>
              <a:srgbClr val="000000"/>
            </a:solidFill>
            <a:miter lim="800000"/>
            <a:headEnd/>
            <a:tailEnd/>
          </a:ln>
        </p:spPr>
      </p:sp>
      <p:sp>
        <p:nvSpPr>
          <p:cNvPr id="2037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3780"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CD78E3C9-48A4-45A2-97EF-DD81179BF973}" type="slidenum">
              <a:rPr lang="en-US" sz="1200">
                <a:latin typeface="Calibri" pitchFamily="34" charset="0"/>
              </a:rPr>
              <a:pPr algn="r"/>
              <a:t>20</a:t>
            </a:fld>
            <a:endParaRPr lang="en-US" sz="1200">
              <a:latin typeface="Calibri" pitchFamily="34" charset="0"/>
            </a:endParaRPr>
          </a:p>
        </p:txBody>
      </p:sp>
    </p:spTree>
    <p:extLst>
      <p:ext uri="{BB962C8B-B14F-4D97-AF65-F5344CB8AC3E}">
        <p14:creationId xmlns:p14="http://schemas.microsoft.com/office/powerpoint/2010/main" val="1510509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5828"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240BF045-D035-4330-B6BD-E7A53A0C6A9F}" type="slidenum">
              <a:rPr lang="en-US" sz="1200">
                <a:latin typeface="Calibri" pitchFamily="34" charset="0"/>
              </a:rPr>
              <a:pPr algn="r"/>
              <a:t>21</a:t>
            </a:fld>
            <a:endParaRPr lang="en-US" sz="1200">
              <a:latin typeface="Calibri" pitchFamily="34" charset="0"/>
            </a:endParaRPr>
          </a:p>
        </p:txBody>
      </p:sp>
    </p:spTree>
    <p:extLst>
      <p:ext uri="{BB962C8B-B14F-4D97-AF65-F5344CB8AC3E}">
        <p14:creationId xmlns:p14="http://schemas.microsoft.com/office/powerpoint/2010/main" val="40604864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p:spPr>
      </p:sp>
      <p:sp>
        <p:nvSpPr>
          <p:cNvPr id="2078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7876"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5DBEFBD0-F632-41EF-B72F-EE2023AB671A}" type="slidenum">
              <a:rPr lang="en-US" sz="1200">
                <a:latin typeface="Calibri" pitchFamily="34" charset="0"/>
              </a:rPr>
              <a:pPr algn="r"/>
              <a:t>22</a:t>
            </a:fld>
            <a:endParaRPr lang="en-US" sz="1200">
              <a:latin typeface="Calibri" pitchFamily="34" charset="0"/>
            </a:endParaRPr>
          </a:p>
        </p:txBody>
      </p:sp>
    </p:spTree>
    <p:extLst>
      <p:ext uri="{BB962C8B-B14F-4D97-AF65-F5344CB8AC3E}">
        <p14:creationId xmlns:p14="http://schemas.microsoft.com/office/powerpoint/2010/main" val="32107481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p:spPr>
      </p:sp>
      <p:sp>
        <p:nvSpPr>
          <p:cNvPr id="2099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9924"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2A58C443-EE25-4C6C-9535-72577A636807}" type="slidenum">
              <a:rPr lang="en-US" sz="1200">
                <a:latin typeface="Calibri" pitchFamily="34" charset="0"/>
              </a:rPr>
              <a:pPr algn="r"/>
              <a:t>23</a:t>
            </a:fld>
            <a:endParaRPr lang="en-US" sz="1200">
              <a:latin typeface="Calibri" pitchFamily="34" charset="0"/>
            </a:endParaRPr>
          </a:p>
        </p:txBody>
      </p:sp>
    </p:spTree>
    <p:extLst>
      <p:ext uri="{BB962C8B-B14F-4D97-AF65-F5344CB8AC3E}">
        <p14:creationId xmlns:p14="http://schemas.microsoft.com/office/powerpoint/2010/main" val="35394730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p:spPr>
      </p:sp>
      <p:sp>
        <p:nvSpPr>
          <p:cNvPr id="2119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1972"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734C549B-F24D-4DF8-AAC4-7423D565FFFE}" type="slidenum">
              <a:rPr lang="en-US" sz="1200">
                <a:latin typeface="Calibri" pitchFamily="34" charset="0"/>
              </a:rPr>
              <a:pPr algn="r"/>
              <a:t>24</a:t>
            </a:fld>
            <a:endParaRPr lang="en-US" sz="1200">
              <a:latin typeface="Calibri" pitchFamily="34" charset="0"/>
            </a:endParaRPr>
          </a:p>
        </p:txBody>
      </p:sp>
    </p:spTree>
    <p:extLst>
      <p:ext uri="{BB962C8B-B14F-4D97-AF65-F5344CB8AC3E}">
        <p14:creationId xmlns:p14="http://schemas.microsoft.com/office/powerpoint/2010/main" val="41557875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p:spPr>
      </p:sp>
      <p:sp>
        <p:nvSpPr>
          <p:cNvPr id="2140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4020"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A107C0C9-4754-4A67-81C8-03045007B49E}" type="slidenum">
              <a:rPr lang="en-US" sz="1200">
                <a:latin typeface="Calibri" pitchFamily="34" charset="0"/>
              </a:rPr>
              <a:pPr algn="r"/>
              <a:t>25</a:t>
            </a:fld>
            <a:endParaRPr lang="en-US" sz="1200">
              <a:latin typeface="Calibri" pitchFamily="34" charset="0"/>
            </a:endParaRPr>
          </a:p>
        </p:txBody>
      </p:sp>
    </p:spTree>
    <p:extLst>
      <p:ext uri="{BB962C8B-B14F-4D97-AF65-F5344CB8AC3E}">
        <p14:creationId xmlns:p14="http://schemas.microsoft.com/office/powerpoint/2010/main" val="26962492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p:spPr>
      </p:sp>
      <p:sp>
        <p:nvSpPr>
          <p:cNvPr id="154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7E037274-173D-4256-99C3-CF948AD9BFCB}" type="slidenum">
              <a:rPr lang="en-US" sz="1200">
                <a:latin typeface="+mn-lt"/>
              </a:rPr>
              <a:pPr algn="r">
                <a:defRPr/>
              </a:pPr>
              <a:t>26</a:t>
            </a:fld>
            <a:endParaRPr lang="en-US" sz="1200">
              <a:latin typeface="+mn-lt"/>
            </a:endParaRPr>
          </a:p>
        </p:txBody>
      </p:sp>
    </p:spTree>
    <p:extLst>
      <p:ext uri="{BB962C8B-B14F-4D97-AF65-F5344CB8AC3E}">
        <p14:creationId xmlns:p14="http://schemas.microsoft.com/office/powerpoint/2010/main" val="19986864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p:spPr>
      </p:sp>
      <p:sp>
        <p:nvSpPr>
          <p:cNvPr id="2160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6068"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64802971-6EF2-411B-997A-D64D650ED40F}" type="slidenum">
              <a:rPr lang="en-US" sz="1200">
                <a:latin typeface="Calibri" pitchFamily="34" charset="0"/>
              </a:rPr>
              <a:pPr algn="r"/>
              <a:t>27</a:t>
            </a:fld>
            <a:endParaRPr lang="en-US" sz="1200">
              <a:latin typeface="Calibri" pitchFamily="34" charset="0"/>
            </a:endParaRPr>
          </a:p>
        </p:txBody>
      </p:sp>
    </p:spTree>
    <p:extLst>
      <p:ext uri="{BB962C8B-B14F-4D97-AF65-F5344CB8AC3E}">
        <p14:creationId xmlns:p14="http://schemas.microsoft.com/office/powerpoint/2010/main" val="36026394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noFill/>
          <a:ln>
            <a:solidFill>
              <a:srgbClr val="000000"/>
            </a:solidFill>
            <a:miter lim="800000"/>
            <a:headEnd/>
            <a:tailEnd/>
          </a:ln>
        </p:spPr>
      </p:sp>
      <p:sp>
        <p:nvSpPr>
          <p:cNvPr id="2181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8116"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8F21029B-20AB-4A19-8209-9DFDD549ED86}" type="slidenum">
              <a:rPr lang="en-US" sz="1200">
                <a:latin typeface="Calibri" pitchFamily="34" charset="0"/>
              </a:rPr>
              <a:pPr algn="r"/>
              <a:t>28</a:t>
            </a:fld>
            <a:endParaRPr lang="en-US" sz="1200">
              <a:latin typeface="Calibri" pitchFamily="34" charset="0"/>
            </a:endParaRPr>
          </a:p>
        </p:txBody>
      </p:sp>
    </p:spTree>
    <p:extLst>
      <p:ext uri="{BB962C8B-B14F-4D97-AF65-F5344CB8AC3E}">
        <p14:creationId xmlns:p14="http://schemas.microsoft.com/office/powerpoint/2010/main" val="16299505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bwMode="auto">
          <a:noFill/>
          <a:ln>
            <a:solidFill>
              <a:srgbClr val="000000"/>
            </a:solidFill>
            <a:miter lim="800000"/>
            <a:headEnd/>
            <a:tailEnd/>
          </a:ln>
        </p:spPr>
      </p:sp>
      <p:sp>
        <p:nvSpPr>
          <p:cNvPr id="2201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0164"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557BA6DD-4063-4438-BCF2-9BCF00F63CAD}" type="slidenum">
              <a:rPr lang="en-US" sz="1200">
                <a:latin typeface="Calibri" pitchFamily="34" charset="0"/>
              </a:rPr>
              <a:pPr algn="r"/>
              <a:t>29</a:t>
            </a:fld>
            <a:endParaRPr lang="en-US" sz="1200">
              <a:latin typeface="Calibri" pitchFamily="34" charset="0"/>
            </a:endParaRPr>
          </a:p>
        </p:txBody>
      </p:sp>
    </p:spTree>
    <p:extLst>
      <p:ext uri="{BB962C8B-B14F-4D97-AF65-F5344CB8AC3E}">
        <p14:creationId xmlns:p14="http://schemas.microsoft.com/office/powerpoint/2010/main" val="3526255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917E091-7094-40F1-AA9A-33CC9A36F13A}" type="slidenum">
              <a:rPr lang="en-US" smtClean="0"/>
              <a:pPr>
                <a:defRPr/>
              </a:pPr>
              <a:t>3</a:t>
            </a:fld>
            <a:endParaRPr lang="en-US"/>
          </a:p>
        </p:txBody>
      </p:sp>
    </p:spTree>
    <p:extLst>
      <p:ext uri="{BB962C8B-B14F-4D97-AF65-F5344CB8AC3E}">
        <p14:creationId xmlns:p14="http://schemas.microsoft.com/office/powerpoint/2010/main" val="40928410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p:spPr>
      </p:sp>
      <p:sp>
        <p:nvSpPr>
          <p:cNvPr id="156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50AC50E4-12EE-4F13-8F17-408BBBFA1B84}" type="slidenum">
              <a:rPr lang="en-US" sz="1200">
                <a:latin typeface="+mn-lt"/>
              </a:rPr>
              <a:pPr algn="r">
                <a:defRPr/>
              </a:pPr>
              <a:t>30</a:t>
            </a:fld>
            <a:endParaRPr lang="en-US" sz="1200">
              <a:latin typeface="+mn-lt"/>
            </a:endParaRPr>
          </a:p>
        </p:txBody>
      </p:sp>
    </p:spTree>
    <p:extLst>
      <p:ext uri="{BB962C8B-B14F-4D97-AF65-F5344CB8AC3E}">
        <p14:creationId xmlns:p14="http://schemas.microsoft.com/office/powerpoint/2010/main" val="26367262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bwMode="auto">
          <a:noFill/>
          <a:ln>
            <a:solidFill>
              <a:srgbClr val="000000"/>
            </a:solidFill>
            <a:miter lim="800000"/>
            <a:headEnd/>
            <a:tailEnd/>
          </a:ln>
        </p:spPr>
      </p:sp>
      <p:sp>
        <p:nvSpPr>
          <p:cNvPr id="2222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2212"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BBD251AA-C1A8-423F-9CDD-149CD03A46E4}" type="slidenum">
              <a:rPr lang="en-US" sz="1200">
                <a:latin typeface="Calibri" pitchFamily="34" charset="0"/>
              </a:rPr>
              <a:pPr algn="r"/>
              <a:t>31</a:t>
            </a:fld>
            <a:endParaRPr lang="en-US" sz="1200">
              <a:latin typeface="Calibri" pitchFamily="34" charset="0"/>
            </a:endParaRPr>
          </a:p>
        </p:txBody>
      </p:sp>
    </p:spTree>
    <p:extLst>
      <p:ext uri="{BB962C8B-B14F-4D97-AF65-F5344CB8AC3E}">
        <p14:creationId xmlns:p14="http://schemas.microsoft.com/office/powerpoint/2010/main" val="36343266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bwMode="auto">
          <a:noFill/>
          <a:ln>
            <a:solidFill>
              <a:srgbClr val="000000"/>
            </a:solidFill>
            <a:miter lim="800000"/>
            <a:headEnd/>
            <a:tailEnd/>
          </a:ln>
        </p:spPr>
      </p:sp>
      <p:sp>
        <p:nvSpPr>
          <p:cNvPr id="2242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4260"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14C03B80-37AE-4F17-A1D6-A6C76415346A}" type="slidenum">
              <a:rPr lang="en-US" sz="1200">
                <a:latin typeface="Calibri" pitchFamily="34" charset="0"/>
              </a:rPr>
              <a:pPr algn="r"/>
              <a:t>32</a:t>
            </a:fld>
            <a:endParaRPr lang="en-US" sz="1200">
              <a:latin typeface="Calibri" pitchFamily="34" charset="0"/>
            </a:endParaRPr>
          </a:p>
        </p:txBody>
      </p:sp>
    </p:spTree>
    <p:extLst>
      <p:ext uri="{BB962C8B-B14F-4D97-AF65-F5344CB8AC3E}">
        <p14:creationId xmlns:p14="http://schemas.microsoft.com/office/powerpoint/2010/main" val="5335863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bwMode="auto">
          <a:noFill/>
          <a:ln>
            <a:solidFill>
              <a:srgbClr val="000000"/>
            </a:solidFill>
            <a:miter lim="800000"/>
            <a:headEnd/>
            <a:tailEnd/>
          </a:ln>
        </p:spPr>
      </p:sp>
      <p:sp>
        <p:nvSpPr>
          <p:cNvPr id="2263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6308"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B190B2F6-8424-41D8-A7A6-33BDDBE7696A}" type="slidenum">
              <a:rPr lang="en-US" sz="1200">
                <a:latin typeface="Calibri" pitchFamily="34" charset="0"/>
              </a:rPr>
              <a:pPr algn="r"/>
              <a:t>33</a:t>
            </a:fld>
            <a:endParaRPr lang="en-US" sz="1200">
              <a:latin typeface="Calibri" pitchFamily="34" charset="0"/>
            </a:endParaRPr>
          </a:p>
        </p:txBody>
      </p:sp>
    </p:spTree>
    <p:extLst>
      <p:ext uri="{BB962C8B-B14F-4D97-AF65-F5344CB8AC3E}">
        <p14:creationId xmlns:p14="http://schemas.microsoft.com/office/powerpoint/2010/main" val="38140811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p:spPr>
      </p:sp>
      <p:sp>
        <p:nvSpPr>
          <p:cNvPr id="159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4521ED9A-7A7D-4FF0-A9AD-37E8E1DC0083}" type="slidenum">
              <a:rPr lang="en-US" sz="1200">
                <a:latin typeface="+mn-lt"/>
              </a:rPr>
              <a:pPr algn="r">
                <a:defRPr/>
              </a:pPr>
              <a:t>34</a:t>
            </a:fld>
            <a:endParaRPr lang="en-US" sz="1200">
              <a:latin typeface="+mn-lt"/>
            </a:endParaRPr>
          </a:p>
        </p:txBody>
      </p:sp>
    </p:spTree>
    <p:extLst>
      <p:ext uri="{BB962C8B-B14F-4D97-AF65-F5344CB8AC3E}">
        <p14:creationId xmlns:p14="http://schemas.microsoft.com/office/powerpoint/2010/main" val="18042353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bwMode="auto">
          <a:noFill/>
          <a:ln>
            <a:solidFill>
              <a:srgbClr val="000000"/>
            </a:solidFill>
            <a:miter lim="800000"/>
            <a:headEnd/>
            <a:tailEnd/>
          </a:ln>
        </p:spPr>
      </p:sp>
      <p:sp>
        <p:nvSpPr>
          <p:cNvPr id="161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C8DA8A84-D922-407E-8DB8-9302BEBDA50B}" type="slidenum">
              <a:rPr lang="en-US" sz="1200">
                <a:latin typeface="+mn-lt"/>
              </a:rPr>
              <a:pPr algn="r">
                <a:defRPr/>
              </a:pPr>
              <a:t>35</a:t>
            </a:fld>
            <a:endParaRPr lang="en-US" sz="1200">
              <a:latin typeface="+mn-lt"/>
            </a:endParaRPr>
          </a:p>
        </p:txBody>
      </p:sp>
    </p:spTree>
    <p:extLst>
      <p:ext uri="{BB962C8B-B14F-4D97-AF65-F5344CB8AC3E}">
        <p14:creationId xmlns:p14="http://schemas.microsoft.com/office/powerpoint/2010/main" val="34329434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bwMode="auto">
          <a:noFill/>
          <a:ln>
            <a:solidFill>
              <a:srgbClr val="000000"/>
            </a:solidFill>
            <a:miter lim="800000"/>
            <a:headEnd/>
            <a:tailEnd/>
          </a:ln>
        </p:spPr>
      </p:sp>
      <p:sp>
        <p:nvSpPr>
          <p:cNvPr id="163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1"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B9B24C7B-BF66-452C-98D7-75C06C98C5B1}" type="slidenum">
              <a:rPr lang="en-US" sz="1200">
                <a:latin typeface="+mn-lt"/>
              </a:rPr>
              <a:pPr algn="r">
                <a:defRPr/>
              </a:pPr>
              <a:t>36</a:t>
            </a:fld>
            <a:endParaRPr lang="en-US" sz="1200">
              <a:latin typeface="+mn-lt"/>
            </a:endParaRPr>
          </a:p>
        </p:txBody>
      </p:sp>
    </p:spTree>
    <p:extLst>
      <p:ext uri="{BB962C8B-B14F-4D97-AF65-F5344CB8AC3E}">
        <p14:creationId xmlns:p14="http://schemas.microsoft.com/office/powerpoint/2010/main" val="9592967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bwMode="auto">
          <a:noFill/>
          <a:ln>
            <a:solidFill>
              <a:srgbClr val="000000"/>
            </a:solidFill>
            <a:miter lim="800000"/>
            <a:headEnd/>
            <a:tailEnd/>
          </a:ln>
        </p:spPr>
      </p:sp>
      <p:sp>
        <p:nvSpPr>
          <p:cNvPr id="165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39"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4055084E-E2C9-482B-8F60-8E7AB1EB0DC4}" type="slidenum">
              <a:rPr lang="en-US" sz="1200">
                <a:latin typeface="+mn-lt"/>
              </a:rPr>
              <a:pPr algn="r">
                <a:defRPr/>
              </a:pPr>
              <a:t>37</a:t>
            </a:fld>
            <a:endParaRPr lang="en-US" sz="1200">
              <a:latin typeface="+mn-lt"/>
            </a:endParaRPr>
          </a:p>
        </p:txBody>
      </p:sp>
    </p:spTree>
    <p:extLst>
      <p:ext uri="{BB962C8B-B14F-4D97-AF65-F5344CB8AC3E}">
        <p14:creationId xmlns:p14="http://schemas.microsoft.com/office/powerpoint/2010/main" val="40948916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noFill/>
          <a:ln>
            <a:solidFill>
              <a:srgbClr val="000000"/>
            </a:solidFill>
            <a:miter lim="800000"/>
            <a:headEnd/>
            <a:tailEnd/>
          </a:ln>
        </p:spPr>
      </p:sp>
      <p:sp>
        <p:nvSpPr>
          <p:cNvPr id="167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7"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65C9717E-5AD9-4A93-B9B0-21A6594FDF3D}" type="slidenum">
              <a:rPr lang="en-US" sz="1200">
                <a:latin typeface="+mn-lt"/>
              </a:rPr>
              <a:pPr algn="r">
                <a:defRPr/>
              </a:pPr>
              <a:t>38</a:t>
            </a:fld>
            <a:endParaRPr lang="en-US" sz="1200">
              <a:latin typeface="+mn-lt"/>
            </a:endParaRPr>
          </a:p>
        </p:txBody>
      </p:sp>
    </p:spTree>
    <p:extLst>
      <p:ext uri="{BB962C8B-B14F-4D97-AF65-F5344CB8AC3E}">
        <p14:creationId xmlns:p14="http://schemas.microsoft.com/office/powerpoint/2010/main" val="14509914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noFill/>
          <a:ln>
            <a:solidFill>
              <a:srgbClr val="000000"/>
            </a:solidFill>
            <a:miter lim="800000"/>
            <a:headEnd/>
            <a:tailEnd/>
          </a:ln>
        </p:spPr>
      </p:sp>
      <p:sp>
        <p:nvSpPr>
          <p:cNvPr id="169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5"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BDDBACCE-C02C-4FC9-BCED-8438C3D0F20D}" type="slidenum">
              <a:rPr lang="en-US" sz="1200">
                <a:latin typeface="+mn-lt"/>
              </a:rPr>
              <a:pPr algn="r">
                <a:defRPr/>
              </a:pPr>
              <a:t>39</a:t>
            </a:fld>
            <a:endParaRPr lang="en-US" sz="1200">
              <a:latin typeface="+mn-lt"/>
            </a:endParaRPr>
          </a:p>
        </p:txBody>
      </p:sp>
    </p:spTree>
    <p:extLst>
      <p:ext uri="{BB962C8B-B14F-4D97-AF65-F5344CB8AC3E}">
        <p14:creationId xmlns:p14="http://schemas.microsoft.com/office/powerpoint/2010/main" val="2664733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p:spPr>
      </p:sp>
      <p:sp>
        <p:nvSpPr>
          <p:cNvPr id="1443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66CFA487-3F54-4674-B659-69706BCA89D3}" type="slidenum">
              <a:rPr lang="en-US" sz="1200">
                <a:latin typeface="+mn-lt"/>
              </a:rPr>
              <a:pPr algn="r">
                <a:defRPr/>
              </a:pPr>
              <a:t>4</a:t>
            </a:fld>
            <a:endParaRPr lang="en-US" sz="1200">
              <a:latin typeface="+mn-lt"/>
            </a:endParaRPr>
          </a:p>
        </p:txBody>
      </p:sp>
    </p:spTree>
    <p:extLst>
      <p:ext uri="{BB962C8B-B14F-4D97-AF65-F5344CB8AC3E}">
        <p14:creationId xmlns:p14="http://schemas.microsoft.com/office/powerpoint/2010/main" val="8290009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noFill/>
          <a:ln>
            <a:solidFill>
              <a:srgbClr val="000000"/>
            </a:solidFill>
            <a:miter lim="800000"/>
            <a:headEnd/>
            <a:tailEnd/>
          </a:ln>
        </p:spPr>
      </p:sp>
      <p:sp>
        <p:nvSpPr>
          <p:cNvPr id="172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C05AA9C1-28E0-4330-A11B-21CA2A597692}" type="slidenum">
              <a:rPr lang="en-US" sz="1200">
                <a:latin typeface="+mn-lt"/>
              </a:rPr>
              <a:pPr algn="r">
                <a:defRPr/>
              </a:pPr>
              <a:t>40</a:t>
            </a:fld>
            <a:endParaRPr lang="en-US" sz="1200">
              <a:latin typeface="+mn-lt"/>
            </a:endParaRPr>
          </a:p>
        </p:txBody>
      </p:sp>
    </p:spTree>
    <p:extLst>
      <p:ext uri="{BB962C8B-B14F-4D97-AF65-F5344CB8AC3E}">
        <p14:creationId xmlns:p14="http://schemas.microsoft.com/office/powerpoint/2010/main" val="25384915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p:spPr>
      </p:sp>
      <p:sp>
        <p:nvSpPr>
          <p:cNvPr id="174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1"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9FF9FBBA-DD1B-4197-B2BD-1C323E570C6A}" type="slidenum">
              <a:rPr lang="en-US" sz="1200">
                <a:latin typeface="+mn-lt"/>
              </a:rPr>
              <a:pPr algn="r">
                <a:defRPr/>
              </a:pPr>
              <a:t>41</a:t>
            </a:fld>
            <a:endParaRPr lang="en-US" sz="1200">
              <a:latin typeface="+mn-lt"/>
            </a:endParaRPr>
          </a:p>
        </p:txBody>
      </p:sp>
    </p:spTree>
    <p:extLst>
      <p:ext uri="{BB962C8B-B14F-4D97-AF65-F5344CB8AC3E}">
        <p14:creationId xmlns:p14="http://schemas.microsoft.com/office/powerpoint/2010/main" val="3489471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p:spPr>
      </p:sp>
      <p:sp>
        <p:nvSpPr>
          <p:cNvPr id="146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59BF6272-E977-4ABF-BB2F-018D856B20F9}" type="slidenum">
              <a:rPr lang="en-US" sz="1200">
                <a:latin typeface="+mn-lt"/>
              </a:rPr>
              <a:pPr algn="r">
                <a:defRPr/>
              </a:pPr>
              <a:t>5</a:t>
            </a:fld>
            <a:endParaRPr lang="en-US" sz="1200">
              <a:latin typeface="+mn-lt"/>
            </a:endParaRPr>
          </a:p>
        </p:txBody>
      </p:sp>
    </p:spTree>
    <p:extLst>
      <p:ext uri="{BB962C8B-B14F-4D97-AF65-F5344CB8AC3E}">
        <p14:creationId xmlns:p14="http://schemas.microsoft.com/office/powerpoint/2010/main" val="1829012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p:spPr>
      </p:sp>
      <p:sp>
        <p:nvSpPr>
          <p:cNvPr id="148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B7D8C282-4F49-4A01-B1B8-CD33EA1B595E}" type="slidenum">
              <a:rPr lang="en-US" sz="1200">
                <a:latin typeface="+mn-lt"/>
              </a:rPr>
              <a:pPr algn="r">
                <a:defRPr/>
              </a:pPr>
              <a:t>6</a:t>
            </a:fld>
            <a:endParaRPr lang="en-US" sz="1200">
              <a:latin typeface="+mn-lt"/>
            </a:endParaRPr>
          </a:p>
        </p:txBody>
      </p:sp>
    </p:spTree>
    <p:extLst>
      <p:ext uri="{BB962C8B-B14F-4D97-AF65-F5344CB8AC3E}">
        <p14:creationId xmlns:p14="http://schemas.microsoft.com/office/powerpoint/2010/main" val="1098577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p:spPr>
      </p:sp>
      <p:sp>
        <p:nvSpPr>
          <p:cNvPr id="150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D3B8767D-7ADE-4048-808A-6ACE29730A24}" type="slidenum">
              <a:rPr lang="en-US" sz="1200">
                <a:latin typeface="+mn-lt"/>
              </a:rPr>
              <a:pPr algn="r">
                <a:defRPr/>
              </a:pPr>
              <a:t>7</a:t>
            </a:fld>
            <a:endParaRPr lang="en-US" sz="1200">
              <a:latin typeface="+mn-lt"/>
            </a:endParaRPr>
          </a:p>
        </p:txBody>
      </p:sp>
    </p:spTree>
    <p:extLst>
      <p:ext uri="{BB962C8B-B14F-4D97-AF65-F5344CB8AC3E}">
        <p14:creationId xmlns:p14="http://schemas.microsoft.com/office/powerpoint/2010/main" val="2128369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p:spPr>
      </p:sp>
      <p:sp>
        <p:nvSpPr>
          <p:cNvPr id="183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3300"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E3D1721C-C764-4D18-BA4B-D3755081EAC4}" type="slidenum">
              <a:rPr lang="en-US" sz="1200">
                <a:latin typeface="Calibri" pitchFamily="34" charset="0"/>
              </a:rPr>
              <a:pPr algn="r"/>
              <a:t>8</a:t>
            </a:fld>
            <a:endParaRPr lang="en-US" sz="1200">
              <a:latin typeface="Calibri" pitchFamily="34" charset="0"/>
            </a:endParaRPr>
          </a:p>
        </p:txBody>
      </p:sp>
    </p:spTree>
    <p:extLst>
      <p:ext uri="{BB962C8B-B14F-4D97-AF65-F5344CB8AC3E}">
        <p14:creationId xmlns:p14="http://schemas.microsoft.com/office/powerpoint/2010/main" val="1611192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p:spPr>
      </p:sp>
      <p:sp>
        <p:nvSpPr>
          <p:cNvPr id="1853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5348"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9F415C9D-8F3F-4242-935C-E459D4619881}" type="slidenum">
              <a:rPr lang="en-US" sz="1200">
                <a:latin typeface="Calibri" pitchFamily="34" charset="0"/>
              </a:rPr>
              <a:pPr algn="r"/>
              <a:t>9</a:t>
            </a:fld>
            <a:endParaRPr lang="en-US" sz="1200">
              <a:latin typeface="Calibri" pitchFamily="34" charset="0"/>
            </a:endParaRPr>
          </a:p>
        </p:txBody>
      </p:sp>
    </p:spTree>
    <p:extLst>
      <p:ext uri="{BB962C8B-B14F-4D97-AF65-F5344CB8AC3E}">
        <p14:creationId xmlns:p14="http://schemas.microsoft.com/office/powerpoint/2010/main" val="64934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8750" y="287338"/>
            <a:ext cx="2901950" cy="5581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8138" y="287338"/>
            <a:ext cx="8558212" cy="5581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78C3BF5-7960-42CD-87AE-59E9466DA79A}" type="datetimeFigureOut">
              <a:rPr lang="en-US"/>
              <a:pPr>
                <a:defRPr/>
              </a:pPr>
              <a:t>1/7/2015</a:t>
            </a:fld>
            <a:endParaRPr lang="en-US" dirty="0"/>
          </a:p>
        </p:txBody>
      </p:sp>
      <p:sp>
        <p:nvSpPr>
          <p:cNvPr id="5" name="Slide Number Placeholder 4"/>
          <p:cNvSpPr>
            <a:spLocks noGrp="1"/>
          </p:cNvSpPr>
          <p:nvPr>
            <p:ph type="sldNum" sz="quarter" idx="11"/>
          </p:nvPr>
        </p:nvSpPr>
        <p:spPr/>
        <p:txBody>
          <a:bodyPr/>
          <a:lstStyle>
            <a:lvl1pPr>
              <a:defRPr/>
            </a:lvl1pPr>
          </a:lstStyle>
          <a:p>
            <a:pPr>
              <a:defRPr/>
            </a:pPr>
            <a:fld id="{7CCB96A1-8799-4E51-9DF8-FC4E01A5221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F1AC7F-069A-4AC8-AD8F-859E65197E74}" type="datetimeFigureOut">
              <a:rPr lang="en-US"/>
              <a:pPr>
                <a:defRPr/>
              </a:pPr>
              <a:t>1/7/2015</a:t>
            </a:fld>
            <a:endParaRPr lang="en-US" dirty="0"/>
          </a:p>
        </p:txBody>
      </p:sp>
      <p:sp>
        <p:nvSpPr>
          <p:cNvPr id="5" name="Slide Number Placeholder 4"/>
          <p:cNvSpPr>
            <a:spLocks noGrp="1"/>
          </p:cNvSpPr>
          <p:nvPr>
            <p:ph type="sldNum" sz="quarter" idx="11"/>
          </p:nvPr>
        </p:nvSpPr>
        <p:spPr/>
        <p:txBody>
          <a:bodyPr/>
          <a:lstStyle>
            <a:lvl1pPr>
              <a:defRPr/>
            </a:lvl1pPr>
          </a:lstStyle>
          <a:p>
            <a:pPr>
              <a:defRPr/>
            </a:pPr>
            <a:fld id="{227147B2-3068-4F6D-A94C-C217914D197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CCA77A7-8AED-42F3-977C-1D5071BBF052}" type="datetimeFigureOut">
              <a:rPr lang="en-US"/>
              <a:pPr>
                <a:defRPr/>
              </a:pPr>
              <a:t>1/7/2015</a:t>
            </a:fld>
            <a:endParaRPr lang="en-US" dirty="0"/>
          </a:p>
        </p:txBody>
      </p:sp>
      <p:sp>
        <p:nvSpPr>
          <p:cNvPr id="5" name="Slide Number Placeholder 4"/>
          <p:cNvSpPr>
            <a:spLocks noGrp="1"/>
          </p:cNvSpPr>
          <p:nvPr>
            <p:ph type="sldNum" sz="quarter" idx="11"/>
          </p:nvPr>
        </p:nvSpPr>
        <p:spPr/>
        <p:txBody>
          <a:bodyPr/>
          <a:lstStyle>
            <a:lvl1pPr>
              <a:defRPr/>
            </a:lvl1pPr>
          </a:lstStyle>
          <a:p>
            <a:pPr>
              <a:defRPr/>
            </a:pPr>
            <a:fld id="{9D7339F2-8B7D-4FF5-87A9-4E003C764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8138" y="1846263"/>
            <a:ext cx="5729287"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9825" y="1846263"/>
            <a:ext cx="5730875"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6480E09F-0B67-48DF-84C1-547BF5334D79}" type="datetimeFigureOut">
              <a:rPr lang="en-US"/>
              <a:pPr>
                <a:defRPr/>
              </a:pPr>
              <a:t>1/7/2015</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D722FFA6-AC08-4BB6-941A-A78810ADF80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17E972D4-38A9-4C20-94BF-51AA0C8B7A68}" type="datetimeFigureOut">
              <a:rPr lang="en-US"/>
              <a:pPr>
                <a:defRPr/>
              </a:pPr>
              <a:t>1/7/2015</a:t>
            </a:fld>
            <a:endParaRPr lang="en-US" dirty="0"/>
          </a:p>
        </p:txBody>
      </p:sp>
      <p:sp>
        <p:nvSpPr>
          <p:cNvPr id="8" name="Slide Number Placeholder 7"/>
          <p:cNvSpPr>
            <a:spLocks noGrp="1"/>
          </p:cNvSpPr>
          <p:nvPr>
            <p:ph type="sldNum" sz="quarter" idx="11"/>
          </p:nvPr>
        </p:nvSpPr>
        <p:spPr/>
        <p:txBody>
          <a:bodyPr/>
          <a:lstStyle>
            <a:lvl1pPr>
              <a:defRPr/>
            </a:lvl1pPr>
          </a:lstStyle>
          <a:p>
            <a:pPr>
              <a:defRPr/>
            </a:pPr>
            <a:fld id="{5FEC32DC-B19E-4A38-85C9-238646A8A3C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9210BF77-37AF-4C77-A0F2-4BB187473BC2}" type="datetimeFigureOut">
              <a:rPr lang="en-US"/>
              <a:pPr>
                <a:defRPr/>
              </a:pPr>
              <a:t>1/7/2015</a:t>
            </a:fld>
            <a:endParaRPr lang="en-US" dirty="0"/>
          </a:p>
        </p:txBody>
      </p:sp>
      <p:sp>
        <p:nvSpPr>
          <p:cNvPr id="4" name="Slide Number Placeholder 3"/>
          <p:cNvSpPr>
            <a:spLocks noGrp="1"/>
          </p:cNvSpPr>
          <p:nvPr>
            <p:ph type="sldNum" sz="quarter" idx="11"/>
          </p:nvPr>
        </p:nvSpPr>
        <p:spPr/>
        <p:txBody>
          <a:bodyPr/>
          <a:lstStyle>
            <a:lvl1pPr>
              <a:defRPr/>
            </a:lvl1pPr>
          </a:lstStyle>
          <a:p>
            <a:pPr>
              <a:defRPr/>
            </a:pPr>
            <a:fld id="{4F391410-237E-4371-972F-C7A51921B8D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FBDD3624-ACE7-485E-9515-1D9A8EC434E0}" type="datetimeFigureOut">
              <a:rPr lang="en-US"/>
              <a:pPr>
                <a:defRPr/>
              </a:pPr>
              <a:t>1/7/2015</a:t>
            </a:fld>
            <a:endParaRPr lang="en-US" dirty="0"/>
          </a:p>
        </p:txBody>
      </p:sp>
      <p:sp>
        <p:nvSpPr>
          <p:cNvPr id="3" name="Slide Number Placeholder 2"/>
          <p:cNvSpPr>
            <a:spLocks noGrp="1"/>
          </p:cNvSpPr>
          <p:nvPr>
            <p:ph type="sldNum" sz="quarter" idx="11"/>
          </p:nvPr>
        </p:nvSpPr>
        <p:spPr/>
        <p:txBody>
          <a:bodyPr/>
          <a:lstStyle>
            <a:lvl1pPr>
              <a:defRPr/>
            </a:lvl1pPr>
          </a:lstStyle>
          <a:p>
            <a:pPr>
              <a:defRPr/>
            </a:pPr>
            <a:fld id="{AAACDB2C-F382-4B9B-B811-8B24CD72E633}"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5DC5871E-C2E2-4463-A86A-E92375154C08}" type="datetimeFigureOut">
              <a:rPr lang="en-US"/>
              <a:pPr>
                <a:defRPr/>
              </a:pPr>
              <a:t>1/7/2015</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7DEA28E4-51B6-44E9-BD98-E36652C5412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32FA96DA-0A76-43E3-A1D8-DE664ECF0B48}" type="datetimeFigureOut">
              <a:rPr lang="en-US"/>
              <a:pPr>
                <a:defRPr/>
              </a:pPr>
              <a:t>1/7/2015</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6711D77A-6863-47E0-8BA6-2674ADACC0F6}"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55A773D-9C89-44D6-AB94-7B2B7DE773EE}" type="datetimeFigureOut">
              <a:rPr lang="en-US"/>
              <a:pPr>
                <a:defRPr/>
              </a:pPr>
              <a:t>1/7/2015</a:t>
            </a:fld>
            <a:endParaRPr lang="en-US" dirty="0"/>
          </a:p>
        </p:txBody>
      </p:sp>
      <p:sp>
        <p:nvSpPr>
          <p:cNvPr id="5" name="Slide Number Placeholder 4"/>
          <p:cNvSpPr>
            <a:spLocks noGrp="1"/>
          </p:cNvSpPr>
          <p:nvPr>
            <p:ph type="sldNum" sz="quarter" idx="11"/>
          </p:nvPr>
        </p:nvSpPr>
        <p:spPr/>
        <p:txBody>
          <a:bodyPr/>
          <a:lstStyle>
            <a:lvl1pPr>
              <a:defRPr/>
            </a:lvl1pPr>
          </a:lstStyle>
          <a:p>
            <a:pPr>
              <a:defRPr/>
            </a:pPr>
            <a:fld id="{548B5B7C-AFCD-4831-8F8F-7FF70840C29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8750" y="287338"/>
            <a:ext cx="2901950" cy="5581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8138" y="287338"/>
            <a:ext cx="8558212" cy="5581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5A68396-2543-4D1F-956E-E71AEB358883}" type="datetimeFigureOut">
              <a:rPr lang="en-US"/>
              <a:pPr>
                <a:defRPr/>
              </a:pPr>
              <a:t>1/7/2015</a:t>
            </a:fld>
            <a:endParaRPr lang="en-US" dirty="0"/>
          </a:p>
        </p:txBody>
      </p:sp>
      <p:sp>
        <p:nvSpPr>
          <p:cNvPr id="5" name="Slide Number Placeholder 4"/>
          <p:cNvSpPr>
            <a:spLocks noGrp="1"/>
          </p:cNvSpPr>
          <p:nvPr>
            <p:ph type="sldNum" sz="quarter" idx="11"/>
          </p:nvPr>
        </p:nvSpPr>
        <p:spPr/>
        <p:txBody>
          <a:bodyPr/>
          <a:lstStyle>
            <a:lvl1pPr>
              <a:defRPr/>
            </a:lvl1pPr>
          </a:lstStyle>
          <a:p>
            <a:pPr>
              <a:defRPr/>
            </a:pPr>
            <a:fld id="{3A8B8A87-BC80-41AB-9357-CEEFCABAC140}"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33BD552-B95E-411D-8CE1-CD05E7A5AF2C}" type="datetimeFigureOut">
              <a:rPr lang="en-US"/>
              <a:pPr>
                <a:defRPr/>
              </a:pPr>
              <a:t>1/7/2015</a:t>
            </a:fld>
            <a:endParaRPr lang="en-US" dirty="0"/>
          </a:p>
        </p:txBody>
      </p:sp>
      <p:sp>
        <p:nvSpPr>
          <p:cNvPr id="5" name="Slide Number Placeholder 4"/>
          <p:cNvSpPr>
            <a:spLocks noGrp="1"/>
          </p:cNvSpPr>
          <p:nvPr>
            <p:ph type="sldNum" sz="quarter" idx="11"/>
          </p:nvPr>
        </p:nvSpPr>
        <p:spPr/>
        <p:txBody>
          <a:bodyPr/>
          <a:lstStyle>
            <a:lvl1pPr>
              <a:defRPr/>
            </a:lvl1pPr>
          </a:lstStyle>
          <a:p>
            <a:pPr>
              <a:defRPr/>
            </a:pPr>
            <a:fld id="{879F39B4-D697-406F-9DB4-71BC7010AEDE}"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214B299-2FD4-4BB6-97FA-F37A08BF1AB0}" type="datetimeFigureOut">
              <a:rPr lang="en-US"/>
              <a:pPr>
                <a:defRPr/>
              </a:pPr>
              <a:t>1/7/2015</a:t>
            </a:fld>
            <a:endParaRPr lang="en-US" dirty="0"/>
          </a:p>
        </p:txBody>
      </p:sp>
      <p:sp>
        <p:nvSpPr>
          <p:cNvPr id="5" name="Slide Number Placeholder 4"/>
          <p:cNvSpPr>
            <a:spLocks noGrp="1"/>
          </p:cNvSpPr>
          <p:nvPr>
            <p:ph type="sldNum" sz="quarter" idx="11"/>
          </p:nvPr>
        </p:nvSpPr>
        <p:spPr/>
        <p:txBody>
          <a:bodyPr/>
          <a:lstStyle>
            <a:lvl1pPr>
              <a:defRPr/>
            </a:lvl1pPr>
          </a:lstStyle>
          <a:p>
            <a:pPr>
              <a:defRPr/>
            </a:pPr>
            <a:fld id="{6A27BFC8-C19D-4A3F-BDB4-052981866672}"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C450179-0F04-4E83-B051-56E5EC177CF1}" type="datetimeFigureOut">
              <a:rPr lang="en-US"/>
              <a:pPr>
                <a:defRPr/>
              </a:pPr>
              <a:t>1/7/2015</a:t>
            </a:fld>
            <a:endParaRPr lang="en-US" dirty="0"/>
          </a:p>
        </p:txBody>
      </p:sp>
      <p:sp>
        <p:nvSpPr>
          <p:cNvPr id="5" name="Slide Number Placeholder 4"/>
          <p:cNvSpPr>
            <a:spLocks noGrp="1"/>
          </p:cNvSpPr>
          <p:nvPr>
            <p:ph type="sldNum" sz="quarter" idx="11"/>
          </p:nvPr>
        </p:nvSpPr>
        <p:spPr/>
        <p:txBody>
          <a:bodyPr/>
          <a:lstStyle>
            <a:lvl1pPr>
              <a:defRPr/>
            </a:lvl1pPr>
          </a:lstStyle>
          <a:p>
            <a:pPr>
              <a:defRPr/>
            </a:pPr>
            <a:fld id="{DE778605-8EC1-42E9-95B8-6E3A9E66D7DA}"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8138" y="1846263"/>
            <a:ext cx="5729287"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9825" y="1846263"/>
            <a:ext cx="5730875"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AE9FBB2F-FDE1-42C0-9F36-9F960F0D7B55}" type="datetimeFigureOut">
              <a:rPr lang="en-US"/>
              <a:pPr>
                <a:defRPr/>
              </a:pPr>
              <a:t>1/7/2015</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8CA05A9B-4271-486C-BE3B-1D8AFE7FE0EF}"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5F279AF1-4F90-4FCE-B373-7634AB41B9CE}" type="datetimeFigureOut">
              <a:rPr lang="en-US"/>
              <a:pPr>
                <a:defRPr/>
              </a:pPr>
              <a:t>1/7/2015</a:t>
            </a:fld>
            <a:endParaRPr lang="en-US" dirty="0"/>
          </a:p>
        </p:txBody>
      </p:sp>
      <p:sp>
        <p:nvSpPr>
          <p:cNvPr id="8" name="Slide Number Placeholder 7"/>
          <p:cNvSpPr>
            <a:spLocks noGrp="1"/>
          </p:cNvSpPr>
          <p:nvPr>
            <p:ph type="sldNum" sz="quarter" idx="11"/>
          </p:nvPr>
        </p:nvSpPr>
        <p:spPr/>
        <p:txBody>
          <a:bodyPr/>
          <a:lstStyle>
            <a:lvl1pPr>
              <a:defRPr/>
            </a:lvl1pPr>
          </a:lstStyle>
          <a:p>
            <a:pPr>
              <a:defRPr/>
            </a:pPr>
            <a:fld id="{5E55B42A-FB07-4E35-9A7F-570434978CDB}"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83F55F22-C43C-4871-A765-43E9C3830AFC}" type="datetimeFigureOut">
              <a:rPr lang="en-US"/>
              <a:pPr>
                <a:defRPr/>
              </a:pPr>
              <a:t>1/7/2015</a:t>
            </a:fld>
            <a:endParaRPr lang="en-US" dirty="0"/>
          </a:p>
        </p:txBody>
      </p:sp>
      <p:sp>
        <p:nvSpPr>
          <p:cNvPr id="4" name="Slide Number Placeholder 3"/>
          <p:cNvSpPr>
            <a:spLocks noGrp="1"/>
          </p:cNvSpPr>
          <p:nvPr>
            <p:ph type="sldNum" sz="quarter" idx="11"/>
          </p:nvPr>
        </p:nvSpPr>
        <p:spPr/>
        <p:txBody>
          <a:bodyPr/>
          <a:lstStyle>
            <a:lvl1pPr>
              <a:defRPr/>
            </a:lvl1pPr>
          </a:lstStyle>
          <a:p>
            <a:pPr>
              <a:defRPr/>
            </a:pPr>
            <a:fld id="{FB63384A-23E2-41C3-B611-4DCDBA7A2D37}"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DF5AEF6-C98C-485B-B257-B882BD1FA72F}" type="datetimeFigureOut">
              <a:rPr lang="en-US"/>
              <a:pPr>
                <a:defRPr/>
              </a:pPr>
              <a:t>1/7/2015</a:t>
            </a:fld>
            <a:endParaRPr lang="en-US" dirty="0"/>
          </a:p>
        </p:txBody>
      </p:sp>
      <p:sp>
        <p:nvSpPr>
          <p:cNvPr id="3" name="Slide Number Placeholder 2"/>
          <p:cNvSpPr>
            <a:spLocks noGrp="1"/>
          </p:cNvSpPr>
          <p:nvPr>
            <p:ph type="sldNum" sz="quarter" idx="11"/>
          </p:nvPr>
        </p:nvSpPr>
        <p:spPr/>
        <p:txBody>
          <a:bodyPr/>
          <a:lstStyle>
            <a:lvl1pPr>
              <a:defRPr/>
            </a:lvl1pPr>
          </a:lstStyle>
          <a:p>
            <a:pPr>
              <a:defRPr/>
            </a:pPr>
            <a:fld id="{D1EDB73F-5468-4321-91BE-BF3A9E73E8C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3F8F291A-E79E-436B-B4C1-C27E4943A3F2}" type="datetimeFigureOut">
              <a:rPr lang="en-US"/>
              <a:pPr>
                <a:defRPr/>
              </a:pPr>
              <a:t>1/7/2015</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98FEF86F-7889-44C3-86C8-BECC67A6A7E1}"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A9F010C9-0F70-40A0-B4FB-585D1BE42643}" type="datetimeFigureOut">
              <a:rPr lang="en-US"/>
              <a:pPr>
                <a:defRPr/>
              </a:pPr>
              <a:t>1/7/2015</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B5A70B52-0DB8-4E52-886B-2221308013AB}"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8EF8ABA-4A4A-44E4-B4A6-8AFDBD6A46EE}" type="datetimeFigureOut">
              <a:rPr lang="en-US"/>
              <a:pPr>
                <a:defRPr/>
              </a:pPr>
              <a:t>1/7/2015</a:t>
            </a:fld>
            <a:endParaRPr lang="en-US" dirty="0"/>
          </a:p>
        </p:txBody>
      </p:sp>
      <p:sp>
        <p:nvSpPr>
          <p:cNvPr id="5" name="Slide Number Placeholder 4"/>
          <p:cNvSpPr>
            <a:spLocks noGrp="1"/>
          </p:cNvSpPr>
          <p:nvPr>
            <p:ph type="sldNum" sz="quarter" idx="11"/>
          </p:nvPr>
        </p:nvSpPr>
        <p:spPr/>
        <p:txBody>
          <a:bodyPr/>
          <a:lstStyle>
            <a:lvl1pPr>
              <a:defRPr/>
            </a:lvl1pPr>
          </a:lstStyle>
          <a:p>
            <a:pPr>
              <a:defRPr/>
            </a:pPr>
            <a:fld id="{E5386EB3-F4AD-4FD6-B8CF-C641B180742E}"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8750" y="287338"/>
            <a:ext cx="2901950" cy="5581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8138" y="287338"/>
            <a:ext cx="8558212" cy="5581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2A4212A-79E4-4594-AA2C-DD86A1A64CB7}" type="datetimeFigureOut">
              <a:rPr lang="en-US"/>
              <a:pPr>
                <a:defRPr/>
              </a:pPr>
              <a:t>1/7/2015</a:t>
            </a:fld>
            <a:endParaRPr lang="en-US" dirty="0"/>
          </a:p>
        </p:txBody>
      </p:sp>
      <p:sp>
        <p:nvSpPr>
          <p:cNvPr id="5" name="Slide Number Placeholder 4"/>
          <p:cNvSpPr>
            <a:spLocks noGrp="1"/>
          </p:cNvSpPr>
          <p:nvPr>
            <p:ph type="sldNum" sz="quarter" idx="11"/>
          </p:nvPr>
        </p:nvSpPr>
        <p:spPr/>
        <p:txBody>
          <a:bodyPr/>
          <a:lstStyle>
            <a:lvl1pPr>
              <a:defRPr/>
            </a:lvl1pPr>
          </a:lstStyle>
          <a:p>
            <a:pPr>
              <a:defRPr/>
            </a:pPr>
            <a:fld id="{8BFFCD5F-6BA8-4A18-A893-E74026BA55AF}"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9"/>
          <p:cNvSpPr>
            <a:spLocks noGrp="1"/>
          </p:cNvSpPr>
          <p:nvPr>
            <p:ph type="dt" sz="half" idx="10"/>
          </p:nvPr>
        </p:nvSpPr>
        <p:spPr/>
        <p:txBody>
          <a:bodyPr/>
          <a:lstStyle>
            <a:lvl1pPr>
              <a:defRPr/>
            </a:lvl1pPr>
          </a:lstStyle>
          <a:p>
            <a:pPr>
              <a:defRPr/>
            </a:pPr>
            <a:fld id="{811386C2-3F2E-4D2B-B096-AB4BA8DFAB30}" type="datetimeFigureOut">
              <a:rPr lang="en-US"/>
              <a:pPr>
                <a:defRPr/>
              </a:pPr>
              <a:t>1/7/2015</a:t>
            </a:fld>
            <a:endParaRPr lang="en-US" dirty="0"/>
          </a:p>
        </p:txBody>
      </p:sp>
      <p:sp>
        <p:nvSpPr>
          <p:cNvPr id="8" name="Slide Number Placeholder 10"/>
          <p:cNvSpPr>
            <a:spLocks noGrp="1"/>
          </p:cNvSpPr>
          <p:nvPr>
            <p:ph type="sldNum" sz="quarter" idx="11"/>
          </p:nvPr>
        </p:nvSpPr>
        <p:spPr/>
        <p:txBody>
          <a:bodyPr/>
          <a:lstStyle>
            <a:lvl1pPr>
              <a:defRPr/>
            </a:lvl1pPr>
          </a:lstStyle>
          <a:p>
            <a:pPr>
              <a:defRPr/>
            </a:pPr>
            <a:fld id="{BF9B26FE-1DDC-4411-8C2A-CA58D857840A}"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11"/>
          <p:cNvPicPr>
            <a:picLocks noChangeAspect="1"/>
          </p:cNvPicPr>
          <p:nvPr userDrawn="1"/>
        </p:nvPicPr>
        <p:blipFill rotWithShape="1">
          <a:blip r:embed="rId2"/>
          <a:srcRect l="-2832" t="44043" r="-3650" b="-10586"/>
          <a:stretch/>
        </p:blipFill>
        <p:spPr>
          <a:xfrm>
            <a:off x="676275" y="6119813"/>
            <a:ext cx="2762250" cy="749300"/>
          </a:xfrm>
          <a:prstGeom prst="rect">
            <a:avLst/>
          </a:prstGeom>
          <a:solidFill>
            <a:schemeClr val="bg1"/>
          </a:solidFill>
          <a:ln w="88900" cap="sq">
            <a:noFill/>
            <a:miter lim="800000"/>
          </a:ln>
          <a:effectLst>
            <a:outerShdw blurRad="55000" dist="18000" dir="5400000" algn="tl" rotWithShape="0">
              <a:srgbClr val="000000">
                <a:alpha val="40000"/>
              </a:srgbClr>
            </a:outerShdw>
          </a:effectLst>
        </p:spPr>
      </p:pic>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9"/>
          <p:cNvSpPr>
            <a:spLocks noGrp="1"/>
          </p:cNvSpPr>
          <p:nvPr>
            <p:ph type="dt" sz="half" idx="10"/>
          </p:nvPr>
        </p:nvSpPr>
        <p:spPr/>
        <p:txBody>
          <a:bodyPr/>
          <a:lstStyle>
            <a:lvl1pPr>
              <a:defRPr/>
            </a:lvl1pPr>
          </a:lstStyle>
          <a:p>
            <a:pPr>
              <a:defRPr/>
            </a:pPr>
            <a:fld id="{8E9F215E-C8A5-4C83-BEF7-E97BE30236D2}" type="datetimeFigureOut">
              <a:rPr lang="en-US"/>
              <a:pPr>
                <a:defRPr/>
              </a:pPr>
              <a:t>1/7/2015</a:t>
            </a:fld>
            <a:endParaRPr lang="en-US" dirty="0"/>
          </a:p>
        </p:txBody>
      </p:sp>
      <p:sp>
        <p:nvSpPr>
          <p:cNvPr id="9" name="Slide Number Placeholder 10"/>
          <p:cNvSpPr>
            <a:spLocks noGrp="1"/>
          </p:cNvSpPr>
          <p:nvPr>
            <p:ph type="sldNum" sz="quarter" idx="11"/>
          </p:nvPr>
        </p:nvSpPr>
        <p:spPr/>
        <p:txBody>
          <a:bodyPr/>
          <a:lstStyle>
            <a:lvl1pPr>
              <a:defRPr/>
            </a:lvl1pPr>
          </a:lstStyle>
          <a:p>
            <a:pPr>
              <a:defRPr/>
            </a:pPr>
            <a:fld id="{D4F3B239-1A10-4B67-9677-67F940A40118}" type="slidenum">
              <a:rPr lang="en-US"/>
              <a:pPr>
                <a:defRPr/>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11"/>
          <p:cNvPicPr>
            <a:picLocks noChangeAspect="1"/>
          </p:cNvPicPr>
          <p:nvPr userDrawn="1"/>
        </p:nvPicPr>
        <p:blipFill rotWithShape="1">
          <a:blip r:embed="rId2"/>
          <a:srcRect l="-2832" t="-4076" r="-3650" b="-10586"/>
          <a:stretch/>
        </p:blipFill>
        <p:spPr>
          <a:xfrm>
            <a:off x="1347788" y="298450"/>
            <a:ext cx="9444037" cy="4419600"/>
          </a:xfrm>
          <a:prstGeom prst="rect">
            <a:avLst/>
          </a:prstGeom>
          <a:solidFill>
            <a:schemeClr val="bg1"/>
          </a:solidFill>
          <a:ln w="88900" cap="sq">
            <a:noFill/>
            <a:miter lim="800000"/>
          </a:ln>
          <a:effectLst>
            <a:outerShdw blurRad="55000" dist="18000" dir="5400000" algn="tl" rotWithShape="0">
              <a:srgbClr val="000000">
                <a:alpha val="40000"/>
              </a:srgbClr>
            </a:outerShdw>
          </a:effectLst>
        </p:spPr>
      </p:pic>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9"/>
          <p:cNvSpPr>
            <a:spLocks noGrp="1"/>
          </p:cNvSpPr>
          <p:nvPr>
            <p:ph type="dt" sz="half" idx="10"/>
          </p:nvPr>
        </p:nvSpPr>
        <p:spPr/>
        <p:txBody>
          <a:bodyPr/>
          <a:lstStyle>
            <a:lvl1pPr>
              <a:defRPr/>
            </a:lvl1pPr>
          </a:lstStyle>
          <a:p>
            <a:pPr>
              <a:defRPr/>
            </a:pPr>
            <a:fld id="{F5B48FDB-39B2-4DB1-8201-76A78696EBE7}" type="datetimeFigureOut">
              <a:rPr lang="en-US"/>
              <a:pPr>
                <a:defRPr/>
              </a:pPr>
              <a:t>1/7/2015</a:t>
            </a:fld>
            <a:endParaRPr lang="en-US" dirty="0"/>
          </a:p>
        </p:txBody>
      </p:sp>
      <p:sp>
        <p:nvSpPr>
          <p:cNvPr id="9" name="Slide Number Placeholder 10"/>
          <p:cNvSpPr>
            <a:spLocks noGrp="1"/>
          </p:cNvSpPr>
          <p:nvPr>
            <p:ph type="sldNum" sz="quarter" idx="11"/>
          </p:nvPr>
        </p:nvSpPr>
        <p:spPr/>
        <p:txBody>
          <a:bodyPr/>
          <a:lstStyle>
            <a:lvl1pPr>
              <a:defRPr/>
            </a:lvl1pPr>
          </a:lstStyle>
          <a:p>
            <a:pPr>
              <a:defRPr/>
            </a:pPr>
            <a:fld id="{FEFB3477-9941-4B32-A1C9-E9962AB1ECD9}" type="slidenum">
              <a:rPr lang="en-US"/>
              <a:pPr>
                <a:defRPr/>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8"/>
          <p:cNvSpPr>
            <a:spLocks noGrp="1"/>
          </p:cNvSpPr>
          <p:nvPr>
            <p:ph type="dt" sz="half" idx="10"/>
          </p:nvPr>
        </p:nvSpPr>
        <p:spPr/>
        <p:txBody>
          <a:bodyPr/>
          <a:lstStyle>
            <a:lvl1pPr>
              <a:defRPr/>
            </a:lvl1pPr>
          </a:lstStyle>
          <a:p>
            <a:pPr>
              <a:defRPr/>
            </a:pPr>
            <a:fld id="{FA230983-21C8-424B-B95A-251AA2439725}" type="datetimeFigureOut">
              <a:rPr lang="en-US"/>
              <a:pPr>
                <a:defRPr/>
              </a:pPr>
              <a:t>1/7/2015</a:t>
            </a:fld>
            <a:endParaRPr lang="en-US" dirty="0"/>
          </a:p>
        </p:txBody>
      </p:sp>
      <p:sp>
        <p:nvSpPr>
          <p:cNvPr id="7" name="Slide Number Placeholder 9"/>
          <p:cNvSpPr>
            <a:spLocks noGrp="1"/>
          </p:cNvSpPr>
          <p:nvPr>
            <p:ph type="sldNum" sz="quarter" idx="11"/>
          </p:nvPr>
        </p:nvSpPr>
        <p:spPr/>
        <p:txBody>
          <a:bodyPr/>
          <a:lstStyle>
            <a:lvl1pPr>
              <a:defRPr/>
            </a:lvl1pPr>
          </a:lstStyle>
          <a:p>
            <a:pPr>
              <a:defRPr/>
            </a:pPr>
            <a:fld id="{B6AE0A75-061E-4EB6-99D7-33BD6DAC363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8138" y="1846263"/>
            <a:ext cx="5729287"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9825" y="1846263"/>
            <a:ext cx="5730875"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slideLayout" Target="../slideLayouts/slideLayout35.xml"/><Relationship Id="rId1" Type="http://schemas.openxmlformats.org/officeDocument/2006/relationships/slideLayout" Target="../slideLayouts/slideLayout34.xml"/><Relationship Id="rId5" Type="http://schemas.openxmlformats.org/officeDocument/2006/relationships/theme" Target="../theme/theme4.xml"/><Relationship Id="rId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6194" name="Picture 9"/>
          <p:cNvPicPr>
            <a:picLocks noChangeAspect="1"/>
          </p:cNvPicPr>
          <p:nvPr userDrawn="1"/>
        </p:nvPicPr>
        <p:blipFill>
          <a:blip r:embed="rId13"/>
          <a:srcRect/>
          <a:stretch>
            <a:fillRect/>
          </a:stretch>
        </p:blipFill>
        <p:spPr bwMode="auto">
          <a:xfrm>
            <a:off x="0" y="0"/>
            <a:ext cx="12192000" cy="6858000"/>
          </a:xfrm>
          <a:prstGeom prst="rect">
            <a:avLst/>
          </a:prstGeom>
          <a:noFill/>
          <a:ln w="9525">
            <a:noFill/>
            <a:miter lim="800000"/>
            <a:headEnd/>
            <a:tailEnd/>
          </a:ln>
        </p:spPr>
      </p:pic>
      <p:pic>
        <p:nvPicPr>
          <p:cNvPr id="13" name="Picture 5"/>
          <p:cNvPicPr>
            <a:picLocks noChangeAspect="1"/>
          </p:cNvPicPr>
          <p:nvPr userDrawn="1"/>
        </p:nvPicPr>
        <p:blipFill rotWithShape="1">
          <a:blip r:embed="rId14"/>
          <a:srcRect l="-2832" t="-4076" r="-3650" b="-10586"/>
          <a:stretch/>
        </p:blipFill>
        <p:spPr>
          <a:xfrm>
            <a:off x="338138" y="4789488"/>
            <a:ext cx="3057525" cy="1431925"/>
          </a:xfrm>
          <a:prstGeom prst="rect">
            <a:avLst/>
          </a:prstGeom>
          <a:solidFill>
            <a:schemeClr val="bg1"/>
          </a:solidFill>
          <a:ln w="88900" cap="sq">
            <a:noFill/>
            <a:miter lim="800000"/>
          </a:ln>
          <a:effectLst>
            <a:outerShdw blurRad="55000" dist="18000" dir="5400000" algn="tl" rotWithShape="0">
              <a:srgbClr val="000000">
                <a:alpha val="40000"/>
              </a:srgbClr>
            </a:outerShdw>
          </a:effectLst>
        </p:spPr>
      </p:pic>
      <p:sp>
        <p:nvSpPr>
          <p:cNvPr id="2" name="Title Placeholder 1"/>
          <p:cNvSpPr>
            <a:spLocks noGrp="1"/>
          </p:cNvSpPr>
          <p:nvPr>
            <p:ph type="title"/>
          </p:nvPr>
        </p:nvSpPr>
        <p:spPr>
          <a:xfrm>
            <a:off x="338138" y="287338"/>
            <a:ext cx="11612562" cy="144938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36197" name="Text Placeholder 2"/>
          <p:cNvSpPr>
            <a:spLocks noGrp="1"/>
          </p:cNvSpPr>
          <p:nvPr>
            <p:ph type="body" idx="1"/>
          </p:nvPr>
        </p:nvSpPr>
        <p:spPr bwMode="auto">
          <a:xfrm>
            <a:off x="338138" y="1846263"/>
            <a:ext cx="11612562"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hdr="0" ftr="0" dt="0"/>
  <p:txStyles>
    <p:titleStyle>
      <a:lvl1pPr algn="l" rtl="0" eaLnBrk="0" fontAlgn="base" hangingPunct="0">
        <a:lnSpc>
          <a:spcPct val="85000"/>
        </a:lnSpc>
        <a:spcBef>
          <a:spcPct val="0"/>
        </a:spcBef>
        <a:spcAft>
          <a:spcPct val="0"/>
        </a:spcAft>
        <a:defRPr sz="4800" b="1">
          <a:solidFill>
            <a:schemeClr val="accent2"/>
          </a:solidFill>
          <a:latin typeface="+mj-lt"/>
          <a:ea typeface="+mj-ea"/>
          <a:cs typeface="+mj-cs"/>
        </a:defRPr>
      </a:lvl1pPr>
      <a:lvl2pPr algn="l" rtl="0" eaLnBrk="0" fontAlgn="base" hangingPunct="0">
        <a:lnSpc>
          <a:spcPct val="85000"/>
        </a:lnSpc>
        <a:spcBef>
          <a:spcPct val="0"/>
        </a:spcBef>
        <a:spcAft>
          <a:spcPct val="0"/>
        </a:spcAft>
        <a:defRPr sz="4800" b="1">
          <a:solidFill>
            <a:schemeClr val="accent2"/>
          </a:solidFill>
          <a:latin typeface="Calibri Light"/>
        </a:defRPr>
      </a:lvl2pPr>
      <a:lvl3pPr algn="l" rtl="0" eaLnBrk="0" fontAlgn="base" hangingPunct="0">
        <a:lnSpc>
          <a:spcPct val="85000"/>
        </a:lnSpc>
        <a:spcBef>
          <a:spcPct val="0"/>
        </a:spcBef>
        <a:spcAft>
          <a:spcPct val="0"/>
        </a:spcAft>
        <a:defRPr sz="4800" b="1">
          <a:solidFill>
            <a:schemeClr val="accent2"/>
          </a:solidFill>
          <a:latin typeface="Calibri Light"/>
        </a:defRPr>
      </a:lvl3pPr>
      <a:lvl4pPr algn="l" rtl="0" eaLnBrk="0" fontAlgn="base" hangingPunct="0">
        <a:lnSpc>
          <a:spcPct val="85000"/>
        </a:lnSpc>
        <a:spcBef>
          <a:spcPct val="0"/>
        </a:spcBef>
        <a:spcAft>
          <a:spcPct val="0"/>
        </a:spcAft>
        <a:defRPr sz="4800" b="1">
          <a:solidFill>
            <a:schemeClr val="accent2"/>
          </a:solidFill>
          <a:latin typeface="Calibri Light"/>
        </a:defRPr>
      </a:lvl4pPr>
      <a:lvl5pPr algn="l" rtl="0" eaLnBrk="0" fontAlgn="base" hangingPunct="0">
        <a:lnSpc>
          <a:spcPct val="85000"/>
        </a:lnSpc>
        <a:spcBef>
          <a:spcPct val="0"/>
        </a:spcBef>
        <a:spcAft>
          <a:spcPct val="0"/>
        </a:spcAft>
        <a:defRPr sz="4800" b="1">
          <a:solidFill>
            <a:schemeClr val="accent2"/>
          </a:solidFill>
          <a:latin typeface="Calibri Light"/>
        </a:defRPr>
      </a:lvl5pPr>
      <a:lvl6pPr marL="457200" algn="l" rtl="0" eaLnBrk="0" fontAlgn="base" hangingPunct="0">
        <a:lnSpc>
          <a:spcPct val="85000"/>
        </a:lnSpc>
        <a:spcBef>
          <a:spcPct val="0"/>
        </a:spcBef>
        <a:spcAft>
          <a:spcPct val="0"/>
        </a:spcAft>
        <a:defRPr sz="4800" b="1">
          <a:solidFill>
            <a:schemeClr val="accent2"/>
          </a:solidFill>
          <a:latin typeface="Calibri Light"/>
        </a:defRPr>
      </a:lvl6pPr>
      <a:lvl7pPr marL="914400" algn="l" rtl="0" eaLnBrk="0" fontAlgn="base" hangingPunct="0">
        <a:lnSpc>
          <a:spcPct val="85000"/>
        </a:lnSpc>
        <a:spcBef>
          <a:spcPct val="0"/>
        </a:spcBef>
        <a:spcAft>
          <a:spcPct val="0"/>
        </a:spcAft>
        <a:defRPr sz="4800" b="1">
          <a:solidFill>
            <a:schemeClr val="accent2"/>
          </a:solidFill>
          <a:latin typeface="Calibri Light"/>
        </a:defRPr>
      </a:lvl7pPr>
      <a:lvl8pPr marL="1371600" algn="l" rtl="0" eaLnBrk="0" fontAlgn="base" hangingPunct="0">
        <a:lnSpc>
          <a:spcPct val="85000"/>
        </a:lnSpc>
        <a:spcBef>
          <a:spcPct val="0"/>
        </a:spcBef>
        <a:spcAft>
          <a:spcPct val="0"/>
        </a:spcAft>
        <a:defRPr sz="4800" b="1">
          <a:solidFill>
            <a:schemeClr val="accent2"/>
          </a:solidFill>
          <a:latin typeface="Calibri Light"/>
        </a:defRPr>
      </a:lvl8pPr>
      <a:lvl9pPr marL="1828800" algn="l" rtl="0" eaLnBrk="0" fontAlgn="base" hangingPunct="0">
        <a:lnSpc>
          <a:spcPct val="85000"/>
        </a:lnSpc>
        <a:spcBef>
          <a:spcPct val="0"/>
        </a:spcBef>
        <a:spcAft>
          <a:spcPct val="0"/>
        </a:spcAft>
        <a:defRPr sz="4800" b="1">
          <a:solidFill>
            <a:schemeClr val="accent2"/>
          </a:solidFill>
          <a:latin typeface="Calibri Light"/>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itchFamily="34" charset="0"/>
        <a:buChar char=" "/>
        <a:defRPr sz="20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itchFamily="34" charset="0"/>
        <a:buChar char="◦"/>
        <a:defRPr>
          <a:solidFill>
            <a:srgbClr val="404040"/>
          </a:solidFill>
          <a:latin typeface="+mn-lt"/>
        </a:defRPr>
      </a:lvl2pPr>
      <a:lvl3pPr marL="566738"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3pPr>
      <a:lvl4pPr marL="749300"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4pPr>
      <a:lvl5pPr marL="9318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5pPr>
      <a:lvl6pPr marL="13890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6pPr>
      <a:lvl7pPr marL="18462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7pPr>
      <a:lvl8pPr marL="23034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8pPr>
      <a:lvl9pPr marL="27606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338138" y="287338"/>
            <a:ext cx="11612562" cy="144938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39269" name="Text Placeholder 2"/>
          <p:cNvSpPr>
            <a:spLocks noGrp="1"/>
          </p:cNvSpPr>
          <p:nvPr>
            <p:ph type="body" idx="1"/>
          </p:nvPr>
        </p:nvSpPr>
        <p:spPr bwMode="auto">
          <a:xfrm>
            <a:off x="338138" y="1846263"/>
            <a:ext cx="11612562"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857750" y="6459538"/>
            <a:ext cx="2473325" cy="365125"/>
          </a:xfrm>
          <a:prstGeom prst="rect">
            <a:avLst/>
          </a:prstGeom>
        </p:spPr>
        <p:txBody>
          <a:bodyPr vert="horz" lIns="91440" tIns="45720" rIns="91440" bIns="45720" rtlCol="0" anchor="ctr"/>
          <a:lstStyle>
            <a:lvl1pPr algn="ctr" fontAlgn="auto">
              <a:spcBef>
                <a:spcPts val="0"/>
              </a:spcBef>
              <a:spcAft>
                <a:spcPts val="0"/>
              </a:spcAft>
              <a:defRPr sz="900">
                <a:solidFill>
                  <a:srgbClr val="FFFFFF"/>
                </a:solidFill>
                <a:latin typeface="+mn-lt"/>
              </a:defRPr>
            </a:lvl1pPr>
          </a:lstStyle>
          <a:p>
            <a:pPr>
              <a:defRPr/>
            </a:pPr>
            <a:fld id="{36868B7C-EAE8-4495-80CE-743348105B2E}" type="datetimeFigureOut">
              <a:rPr lang="en-US"/>
              <a:pPr>
                <a:defRPr/>
              </a:pPr>
              <a:t>1/7/2015</a:t>
            </a:fld>
            <a:endParaRPr lang="en-US" dirty="0"/>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rgbClr val="FFFFFF"/>
                </a:solidFill>
                <a:latin typeface="+mn-lt"/>
              </a:defRPr>
            </a:lvl1pPr>
          </a:lstStyle>
          <a:p>
            <a:pPr>
              <a:defRPr/>
            </a:pPr>
            <a:fld id="{8CF7CDA9-5D9C-46C1-BCEB-4A2FF91C52C5}" type="slidenum">
              <a:rPr lang="en-US"/>
              <a:pPr>
                <a:defRPr/>
              </a:pPr>
              <a:t>‹#›</a:t>
            </a:fld>
            <a:endParaRPr lang="en-US"/>
          </a:p>
        </p:txBody>
      </p:sp>
      <p:cxnSp>
        <p:nvCxnSpPr>
          <p:cNvPr id="10" name="Straight Connector 9"/>
          <p:cNvCxnSpPr/>
          <p:nvPr/>
        </p:nvCxnSpPr>
        <p:spPr>
          <a:xfrm>
            <a:off x="441325" y="1738313"/>
            <a:ext cx="115062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13"/>
          <a:srcRect l="-2832" t="44043" r="-3650" b="-10586"/>
          <a:stretch/>
        </p:blipFill>
        <p:spPr>
          <a:xfrm>
            <a:off x="338138" y="6340475"/>
            <a:ext cx="1951037" cy="528638"/>
          </a:xfrm>
          <a:prstGeom prst="rect">
            <a:avLst/>
          </a:prstGeom>
          <a:solidFill>
            <a:schemeClr val="bg1"/>
          </a:solidFill>
          <a:ln w="88900" cap="sq">
            <a:noFill/>
            <a:miter lim="800000"/>
          </a:ln>
          <a:effectLst>
            <a:outerShdw blurRad="55000" dist="18000" dir="5400000" algn="tl" rotWithShape="0">
              <a:srgbClr val="000000">
                <a:alpha val="40000"/>
              </a:srgbClr>
            </a:outerShdw>
          </a:effectLst>
        </p:spPr>
      </p:pic>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ftr="0" dt="0"/>
  <p:txStyles>
    <p:titleStyle>
      <a:lvl1pPr algn="l" rtl="0" eaLnBrk="0" fontAlgn="base" hangingPunct="0">
        <a:lnSpc>
          <a:spcPct val="85000"/>
        </a:lnSpc>
        <a:spcBef>
          <a:spcPct val="0"/>
        </a:spcBef>
        <a:spcAft>
          <a:spcPct val="0"/>
        </a:spcAft>
        <a:defRPr sz="4800" b="1">
          <a:solidFill>
            <a:schemeClr val="accent2"/>
          </a:solidFill>
          <a:latin typeface="+mj-lt"/>
          <a:ea typeface="+mj-ea"/>
          <a:cs typeface="+mj-cs"/>
        </a:defRPr>
      </a:lvl1pPr>
      <a:lvl2pPr algn="l" rtl="0" eaLnBrk="0" fontAlgn="base" hangingPunct="0">
        <a:lnSpc>
          <a:spcPct val="85000"/>
        </a:lnSpc>
        <a:spcBef>
          <a:spcPct val="0"/>
        </a:spcBef>
        <a:spcAft>
          <a:spcPct val="0"/>
        </a:spcAft>
        <a:defRPr sz="4800" b="1">
          <a:solidFill>
            <a:schemeClr val="accent2"/>
          </a:solidFill>
          <a:latin typeface="Calibri Light"/>
        </a:defRPr>
      </a:lvl2pPr>
      <a:lvl3pPr algn="l" rtl="0" eaLnBrk="0" fontAlgn="base" hangingPunct="0">
        <a:lnSpc>
          <a:spcPct val="85000"/>
        </a:lnSpc>
        <a:spcBef>
          <a:spcPct val="0"/>
        </a:spcBef>
        <a:spcAft>
          <a:spcPct val="0"/>
        </a:spcAft>
        <a:defRPr sz="4800" b="1">
          <a:solidFill>
            <a:schemeClr val="accent2"/>
          </a:solidFill>
          <a:latin typeface="Calibri Light"/>
        </a:defRPr>
      </a:lvl3pPr>
      <a:lvl4pPr algn="l" rtl="0" eaLnBrk="0" fontAlgn="base" hangingPunct="0">
        <a:lnSpc>
          <a:spcPct val="85000"/>
        </a:lnSpc>
        <a:spcBef>
          <a:spcPct val="0"/>
        </a:spcBef>
        <a:spcAft>
          <a:spcPct val="0"/>
        </a:spcAft>
        <a:defRPr sz="4800" b="1">
          <a:solidFill>
            <a:schemeClr val="accent2"/>
          </a:solidFill>
          <a:latin typeface="Calibri Light"/>
        </a:defRPr>
      </a:lvl4pPr>
      <a:lvl5pPr algn="l" rtl="0" eaLnBrk="0" fontAlgn="base" hangingPunct="0">
        <a:lnSpc>
          <a:spcPct val="85000"/>
        </a:lnSpc>
        <a:spcBef>
          <a:spcPct val="0"/>
        </a:spcBef>
        <a:spcAft>
          <a:spcPct val="0"/>
        </a:spcAft>
        <a:defRPr sz="4800" b="1">
          <a:solidFill>
            <a:schemeClr val="accent2"/>
          </a:solidFill>
          <a:latin typeface="Calibri Light"/>
        </a:defRPr>
      </a:lvl5pPr>
      <a:lvl6pPr marL="457200" algn="l" rtl="0" eaLnBrk="0" fontAlgn="base" hangingPunct="0">
        <a:lnSpc>
          <a:spcPct val="85000"/>
        </a:lnSpc>
        <a:spcBef>
          <a:spcPct val="0"/>
        </a:spcBef>
        <a:spcAft>
          <a:spcPct val="0"/>
        </a:spcAft>
        <a:defRPr sz="4800" b="1">
          <a:solidFill>
            <a:schemeClr val="accent2"/>
          </a:solidFill>
          <a:latin typeface="Calibri Light"/>
        </a:defRPr>
      </a:lvl6pPr>
      <a:lvl7pPr marL="914400" algn="l" rtl="0" eaLnBrk="0" fontAlgn="base" hangingPunct="0">
        <a:lnSpc>
          <a:spcPct val="85000"/>
        </a:lnSpc>
        <a:spcBef>
          <a:spcPct val="0"/>
        </a:spcBef>
        <a:spcAft>
          <a:spcPct val="0"/>
        </a:spcAft>
        <a:defRPr sz="4800" b="1">
          <a:solidFill>
            <a:schemeClr val="accent2"/>
          </a:solidFill>
          <a:latin typeface="Calibri Light"/>
        </a:defRPr>
      </a:lvl7pPr>
      <a:lvl8pPr marL="1371600" algn="l" rtl="0" eaLnBrk="0" fontAlgn="base" hangingPunct="0">
        <a:lnSpc>
          <a:spcPct val="85000"/>
        </a:lnSpc>
        <a:spcBef>
          <a:spcPct val="0"/>
        </a:spcBef>
        <a:spcAft>
          <a:spcPct val="0"/>
        </a:spcAft>
        <a:defRPr sz="4800" b="1">
          <a:solidFill>
            <a:schemeClr val="accent2"/>
          </a:solidFill>
          <a:latin typeface="Calibri Light"/>
        </a:defRPr>
      </a:lvl8pPr>
      <a:lvl9pPr marL="1828800" algn="l" rtl="0" eaLnBrk="0" fontAlgn="base" hangingPunct="0">
        <a:lnSpc>
          <a:spcPct val="85000"/>
        </a:lnSpc>
        <a:spcBef>
          <a:spcPct val="0"/>
        </a:spcBef>
        <a:spcAft>
          <a:spcPct val="0"/>
        </a:spcAft>
        <a:defRPr sz="4800" b="1">
          <a:solidFill>
            <a:schemeClr val="accent2"/>
          </a:solidFill>
          <a:latin typeface="Calibri Light"/>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itchFamily="34" charset="0"/>
        <a:buChar char=" "/>
        <a:defRPr sz="20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itchFamily="34" charset="0"/>
        <a:buChar char="◦"/>
        <a:defRPr>
          <a:solidFill>
            <a:srgbClr val="404040"/>
          </a:solidFill>
          <a:latin typeface="+mn-lt"/>
        </a:defRPr>
      </a:lvl2pPr>
      <a:lvl3pPr marL="566738"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3pPr>
      <a:lvl4pPr marL="749300"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4pPr>
      <a:lvl5pPr marL="9318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5pPr>
      <a:lvl6pPr marL="13890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6pPr>
      <a:lvl7pPr marL="18462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7pPr>
      <a:lvl8pPr marL="23034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8pPr>
      <a:lvl9pPr marL="27606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5"/>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0"/>
          <p:cNvPicPr>
            <a:picLocks noChangeAspect="1"/>
          </p:cNvPicPr>
          <p:nvPr userDrawn="1"/>
        </p:nvPicPr>
        <p:blipFill rotWithShape="1">
          <a:blip r:embed="rId13"/>
          <a:srcRect l="-2832" t="44043" r="-3650" b="-10586"/>
          <a:stretch/>
        </p:blipFill>
        <p:spPr>
          <a:xfrm>
            <a:off x="338138" y="6340475"/>
            <a:ext cx="1951037" cy="528638"/>
          </a:xfrm>
          <a:prstGeom prst="rect">
            <a:avLst/>
          </a:prstGeom>
          <a:solidFill>
            <a:schemeClr val="bg1"/>
          </a:solidFill>
          <a:ln w="88900" cap="sq">
            <a:noFill/>
            <a:miter lim="800000"/>
          </a:ln>
          <a:effectLst>
            <a:outerShdw blurRad="55000" dist="18000" dir="5400000" algn="tl" rotWithShape="0">
              <a:srgbClr val="000000">
                <a:alpha val="40000"/>
              </a:srgbClr>
            </a:outerShdw>
          </a:effectLst>
        </p:spPr>
      </p:pic>
      <p:sp>
        <p:nvSpPr>
          <p:cNvPr id="2" name="Title Placeholder 1"/>
          <p:cNvSpPr>
            <a:spLocks noGrp="1"/>
          </p:cNvSpPr>
          <p:nvPr>
            <p:ph type="title"/>
          </p:nvPr>
        </p:nvSpPr>
        <p:spPr>
          <a:xfrm>
            <a:off x="338138" y="287338"/>
            <a:ext cx="11612562" cy="144938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57702" name="Text Placeholder 2"/>
          <p:cNvSpPr>
            <a:spLocks noGrp="1"/>
          </p:cNvSpPr>
          <p:nvPr>
            <p:ph type="body" idx="1"/>
          </p:nvPr>
        </p:nvSpPr>
        <p:spPr bwMode="auto">
          <a:xfrm>
            <a:off x="338138" y="1846263"/>
            <a:ext cx="11612562"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 name="Date Placeholder 1"/>
          <p:cNvSpPr>
            <a:spLocks noGrp="1"/>
          </p:cNvSpPr>
          <p:nvPr>
            <p:ph type="dt" sz="half" idx="2"/>
          </p:nvPr>
        </p:nvSpPr>
        <p:spPr>
          <a:xfrm>
            <a:off x="4857750" y="6459538"/>
            <a:ext cx="2473325" cy="365125"/>
          </a:xfrm>
          <a:prstGeom prst="rect">
            <a:avLst/>
          </a:prstGeom>
        </p:spPr>
        <p:txBody>
          <a:bodyPr vert="horz" lIns="91440" tIns="45720" rIns="91440" bIns="45720" rtlCol="0" anchor="ctr"/>
          <a:lstStyle>
            <a:lvl1pPr algn="ctr" fontAlgn="auto">
              <a:spcBef>
                <a:spcPts val="0"/>
              </a:spcBef>
              <a:spcAft>
                <a:spcPts val="0"/>
              </a:spcAft>
              <a:defRPr sz="900">
                <a:solidFill>
                  <a:srgbClr val="FFFFFF"/>
                </a:solidFill>
                <a:latin typeface="+mn-lt"/>
              </a:defRPr>
            </a:lvl1pPr>
          </a:lstStyle>
          <a:p>
            <a:pPr>
              <a:defRPr/>
            </a:pPr>
            <a:fld id="{B3014FAE-B1C9-41BC-A2C6-E526A232D2FC}" type="datetimeFigureOut">
              <a:rPr lang="en-US"/>
              <a:pPr>
                <a:defRPr/>
              </a:pPr>
              <a:t>1/7/2015</a:t>
            </a:fld>
            <a:endParaRPr lang="en-US" dirty="0"/>
          </a:p>
        </p:txBody>
      </p:sp>
      <p:sp>
        <p:nvSpPr>
          <p:cNvPr id="16" name="Slide Number Placeholder 2"/>
          <p:cNvSpPr>
            <a:spLocks noGrp="1"/>
          </p:cNvSpPr>
          <p:nvPr>
            <p:ph type="sldNum" sz="quarter" idx="4"/>
          </p:nvPr>
        </p:nvSpPr>
        <p:spPr>
          <a:xfrm>
            <a:off x="9901238" y="6459538"/>
            <a:ext cx="1311275" cy="365125"/>
          </a:xfrm>
          <a:prstGeom prst="rect">
            <a:avLst/>
          </a:prstGeom>
        </p:spPr>
        <p:txBody>
          <a:bodyPr vert="horz" wrap="square" lIns="91440" tIns="45720" rIns="91440" bIns="45720" numCol="1" rtlCol="0" anchor="ctr" anchorCtr="0" compatLnSpc="1">
            <a:prstTxWarp prst="textNoShape">
              <a:avLst/>
            </a:prstTxWarp>
          </a:bodyPr>
          <a:lstStyle>
            <a:lvl1pPr algn="r" fontAlgn="auto">
              <a:spcBef>
                <a:spcPts val="0"/>
              </a:spcBef>
              <a:spcAft>
                <a:spcPts val="0"/>
              </a:spcAft>
              <a:defRPr sz="1050">
                <a:solidFill>
                  <a:srgbClr val="FFFFFF"/>
                </a:solidFill>
                <a:latin typeface="+mn-lt"/>
              </a:defRPr>
            </a:lvl1pPr>
          </a:lstStyle>
          <a:p>
            <a:pPr>
              <a:defRPr/>
            </a:pPr>
            <a:fld id="{68D404EA-20AD-424E-8DD2-4546D8648E8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hdr="0" ftr="0" dt="0"/>
  <p:txStyles>
    <p:titleStyle>
      <a:lvl1pPr algn="l" rtl="0" eaLnBrk="0" fontAlgn="base" hangingPunct="0">
        <a:lnSpc>
          <a:spcPct val="85000"/>
        </a:lnSpc>
        <a:spcBef>
          <a:spcPct val="0"/>
        </a:spcBef>
        <a:spcAft>
          <a:spcPct val="0"/>
        </a:spcAft>
        <a:defRPr sz="4800" b="1">
          <a:solidFill>
            <a:schemeClr val="accent2"/>
          </a:solidFill>
          <a:latin typeface="+mj-lt"/>
          <a:ea typeface="+mj-ea"/>
          <a:cs typeface="+mj-cs"/>
        </a:defRPr>
      </a:lvl1pPr>
      <a:lvl2pPr algn="l" rtl="0" eaLnBrk="0" fontAlgn="base" hangingPunct="0">
        <a:lnSpc>
          <a:spcPct val="85000"/>
        </a:lnSpc>
        <a:spcBef>
          <a:spcPct val="0"/>
        </a:spcBef>
        <a:spcAft>
          <a:spcPct val="0"/>
        </a:spcAft>
        <a:defRPr sz="4800" b="1">
          <a:solidFill>
            <a:schemeClr val="accent2"/>
          </a:solidFill>
          <a:latin typeface="Calibri Light"/>
        </a:defRPr>
      </a:lvl2pPr>
      <a:lvl3pPr algn="l" rtl="0" eaLnBrk="0" fontAlgn="base" hangingPunct="0">
        <a:lnSpc>
          <a:spcPct val="85000"/>
        </a:lnSpc>
        <a:spcBef>
          <a:spcPct val="0"/>
        </a:spcBef>
        <a:spcAft>
          <a:spcPct val="0"/>
        </a:spcAft>
        <a:defRPr sz="4800" b="1">
          <a:solidFill>
            <a:schemeClr val="accent2"/>
          </a:solidFill>
          <a:latin typeface="Calibri Light"/>
        </a:defRPr>
      </a:lvl3pPr>
      <a:lvl4pPr algn="l" rtl="0" eaLnBrk="0" fontAlgn="base" hangingPunct="0">
        <a:lnSpc>
          <a:spcPct val="85000"/>
        </a:lnSpc>
        <a:spcBef>
          <a:spcPct val="0"/>
        </a:spcBef>
        <a:spcAft>
          <a:spcPct val="0"/>
        </a:spcAft>
        <a:defRPr sz="4800" b="1">
          <a:solidFill>
            <a:schemeClr val="accent2"/>
          </a:solidFill>
          <a:latin typeface="Calibri Light"/>
        </a:defRPr>
      </a:lvl4pPr>
      <a:lvl5pPr algn="l" rtl="0" eaLnBrk="0" fontAlgn="base" hangingPunct="0">
        <a:lnSpc>
          <a:spcPct val="85000"/>
        </a:lnSpc>
        <a:spcBef>
          <a:spcPct val="0"/>
        </a:spcBef>
        <a:spcAft>
          <a:spcPct val="0"/>
        </a:spcAft>
        <a:defRPr sz="4800" b="1">
          <a:solidFill>
            <a:schemeClr val="accent2"/>
          </a:solidFill>
          <a:latin typeface="Calibri Light"/>
        </a:defRPr>
      </a:lvl5pPr>
      <a:lvl6pPr marL="457200" algn="l" rtl="0" eaLnBrk="0" fontAlgn="base" hangingPunct="0">
        <a:lnSpc>
          <a:spcPct val="85000"/>
        </a:lnSpc>
        <a:spcBef>
          <a:spcPct val="0"/>
        </a:spcBef>
        <a:spcAft>
          <a:spcPct val="0"/>
        </a:spcAft>
        <a:defRPr sz="4800" b="1">
          <a:solidFill>
            <a:schemeClr val="accent2"/>
          </a:solidFill>
          <a:latin typeface="Calibri Light"/>
        </a:defRPr>
      </a:lvl6pPr>
      <a:lvl7pPr marL="914400" algn="l" rtl="0" eaLnBrk="0" fontAlgn="base" hangingPunct="0">
        <a:lnSpc>
          <a:spcPct val="85000"/>
        </a:lnSpc>
        <a:spcBef>
          <a:spcPct val="0"/>
        </a:spcBef>
        <a:spcAft>
          <a:spcPct val="0"/>
        </a:spcAft>
        <a:defRPr sz="4800" b="1">
          <a:solidFill>
            <a:schemeClr val="accent2"/>
          </a:solidFill>
          <a:latin typeface="Calibri Light"/>
        </a:defRPr>
      </a:lvl7pPr>
      <a:lvl8pPr marL="1371600" algn="l" rtl="0" eaLnBrk="0" fontAlgn="base" hangingPunct="0">
        <a:lnSpc>
          <a:spcPct val="85000"/>
        </a:lnSpc>
        <a:spcBef>
          <a:spcPct val="0"/>
        </a:spcBef>
        <a:spcAft>
          <a:spcPct val="0"/>
        </a:spcAft>
        <a:defRPr sz="4800" b="1">
          <a:solidFill>
            <a:schemeClr val="accent2"/>
          </a:solidFill>
          <a:latin typeface="Calibri Light"/>
        </a:defRPr>
      </a:lvl8pPr>
      <a:lvl9pPr marL="1828800" algn="l" rtl="0" eaLnBrk="0" fontAlgn="base" hangingPunct="0">
        <a:lnSpc>
          <a:spcPct val="85000"/>
        </a:lnSpc>
        <a:spcBef>
          <a:spcPct val="0"/>
        </a:spcBef>
        <a:spcAft>
          <a:spcPct val="0"/>
        </a:spcAft>
        <a:defRPr sz="4800" b="1">
          <a:solidFill>
            <a:schemeClr val="accent2"/>
          </a:solidFill>
          <a:latin typeface="Calibri Light"/>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itchFamily="34" charset="0"/>
        <a:buChar char=" "/>
        <a:defRPr sz="20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itchFamily="34" charset="0"/>
        <a:buChar char="◦"/>
        <a:defRPr>
          <a:solidFill>
            <a:srgbClr val="404040"/>
          </a:solidFill>
          <a:latin typeface="+mn-lt"/>
        </a:defRPr>
      </a:lvl2pPr>
      <a:lvl3pPr marL="566738"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3pPr>
      <a:lvl4pPr marL="749300"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4pPr>
      <a:lvl5pPr marL="9318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5pPr>
      <a:lvl6pPr marL="13890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6pPr>
      <a:lvl7pPr marL="18462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7pPr>
      <a:lvl8pPr marL="23034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8pPr>
      <a:lvl9pPr marL="27606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8138" y="287338"/>
            <a:ext cx="11612562" cy="144938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99333" name="Text Placeholder 2"/>
          <p:cNvSpPr>
            <a:spLocks noGrp="1"/>
          </p:cNvSpPr>
          <p:nvPr>
            <p:ph type="body" idx="1"/>
          </p:nvPr>
        </p:nvSpPr>
        <p:spPr bwMode="auto">
          <a:xfrm>
            <a:off x="338138" y="1846263"/>
            <a:ext cx="11612562"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8"/>
          <p:cNvSpPr>
            <a:spLocks noGrp="1"/>
          </p:cNvSpPr>
          <p:nvPr>
            <p:ph type="dt" sz="half" idx="2"/>
          </p:nvPr>
        </p:nvSpPr>
        <p:spPr>
          <a:xfrm>
            <a:off x="4857750" y="6459538"/>
            <a:ext cx="2473325" cy="365125"/>
          </a:xfrm>
          <a:prstGeom prst="rect">
            <a:avLst/>
          </a:prstGeom>
        </p:spPr>
        <p:txBody>
          <a:bodyPr vert="horz" lIns="91440" tIns="45720" rIns="91440" bIns="45720" rtlCol="0" anchor="ctr"/>
          <a:lstStyle>
            <a:lvl1pPr algn="ctr" fontAlgn="auto">
              <a:spcBef>
                <a:spcPts val="0"/>
              </a:spcBef>
              <a:spcAft>
                <a:spcPts val="0"/>
              </a:spcAft>
              <a:defRPr sz="900">
                <a:solidFill>
                  <a:srgbClr val="FFFFFF"/>
                </a:solidFill>
                <a:latin typeface="+mn-lt"/>
              </a:defRPr>
            </a:lvl1pPr>
          </a:lstStyle>
          <a:p>
            <a:pPr>
              <a:defRPr/>
            </a:pPr>
            <a:fld id="{463A9CD6-B2A4-41D5-9894-AB74952CFA9C}" type="datetimeFigureOut">
              <a:rPr lang="en-US"/>
              <a:pPr>
                <a:defRPr/>
              </a:pPr>
              <a:t>1/7/2015</a:t>
            </a:fld>
            <a:endParaRPr lang="en-US" dirty="0"/>
          </a:p>
        </p:txBody>
      </p:sp>
      <p:sp>
        <p:nvSpPr>
          <p:cNvPr id="15" name="Slide Number Placeholder 9"/>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fontAlgn="auto">
              <a:spcBef>
                <a:spcPts val="0"/>
              </a:spcBef>
              <a:spcAft>
                <a:spcPts val="0"/>
              </a:spcAft>
              <a:defRPr sz="1050">
                <a:solidFill>
                  <a:srgbClr val="FFFFFF"/>
                </a:solidFill>
                <a:latin typeface="+mn-lt"/>
              </a:defRPr>
            </a:lvl1pPr>
          </a:lstStyle>
          <a:p>
            <a:pPr>
              <a:defRPr/>
            </a:pPr>
            <a:fld id="{14D8EE92-7261-4284-88D0-DCE65C5A1B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xStyles>
    <p:titleStyle>
      <a:lvl1pPr algn="l" rtl="0" fontAlgn="base">
        <a:lnSpc>
          <a:spcPct val="85000"/>
        </a:lnSpc>
        <a:spcBef>
          <a:spcPct val="0"/>
        </a:spcBef>
        <a:spcAft>
          <a:spcPct val="0"/>
        </a:spcAft>
        <a:defRPr sz="4800" b="1" kern="1200" cap="all" spc="-50">
          <a:solidFill>
            <a:schemeClr val="accent2"/>
          </a:solidFill>
          <a:latin typeface="+mj-lt"/>
          <a:ea typeface="+mj-ea"/>
          <a:cs typeface="+mj-cs"/>
        </a:defRPr>
      </a:lvl1pPr>
      <a:lvl2pPr algn="l" rtl="0" fontAlgn="base">
        <a:lnSpc>
          <a:spcPct val="85000"/>
        </a:lnSpc>
        <a:spcBef>
          <a:spcPct val="0"/>
        </a:spcBef>
        <a:spcAft>
          <a:spcPct val="0"/>
        </a:spcAft>
        <a:defRPr sz="4800" b="1">
          <a:solidFill>
            <a:schemeClr val="accent2"/>
          </a:solidFill>
          <a:latin typeface="Calibri Light"/>
        </a:defRPr>
      </a:lvl2pPr>
      <a:lvl3pPr algn="l" rtl="0" fontAlgn="base">
        <a:lnSpc>
          <a:spcPct val="85000"/>
        </a:lnSpc>
        <a:spcBef>
          <a:spcPct val="0"/>
        </a:spcBef>
        <a:spcAft>
          <a:spcPct val="0"/>
        </a:spcAft>
        <a:defRPr sz="4800" b="1">
          <a:solidFill>
            <a:schemeClr val="accent2"/>
          </a:solidFill>
          <a:latin typeface="Calibri Light"/>
        </a:defRPr>
      </a:lvl3pPr>
      <a:lvl4pPr algn="l" rtl="0" fontAlgn="base">
        <a:lnSpc>
          <a:spcPct val="85000"/>
        </a:lnSpc>
        <a:spcBef>
          <a:spcPct val="0"/>
        </a:spcBef>
        <a:spcAft>
          <a:spcPct val="0"/>
        </a:spcAft>
        <a:defRPr sz="4800" b="1">
          <a:solidFill>
            <a:schemeClr val="accent2"/>
          </a:solidFill>
          <a:latin typeface="Calibri Light"/>
        </a:defRPr>
      </a:lvl4pPr>
      <a:lvl5pPr algn="l" rtl="0" fontAlgn="base">
        <a:lnSpc>
          <a:spcPct val="85000"/>
        </a:lnSpc>
        <a:spcBef>
          <a:spcPct val="0"/>
        </a:spcBef>
        <a:spcAft>
          <a:spcPct val="0"/>
        </a:spcAft>
        <a:defRPr sz="4800" b="1">
          <a:solidFill>
            <a:schemeClr val="accent2"/>
          </a:solidFill>
          <a:latin typeface="Calibri Light"/>
        </a:defRPr>
      </a:lvl5pPr>
      <a:lvl6pPr marL="457200" algn="l" rtl="0" fontAlgn="base">
        <a:lnSpc>
          <a:spcPct val="85000"/>
        </a:lnSpc>
        <a:spcBef>
          <a:spcPct val="0"/>
        </a:spcBef>
        <a:spcAft>
          <a:spcPct val="0"/>
        </a:spcAft>
        <a:defRPr sz="4800" b="1">
          <a:solidFill>
            <a:schemeClr val="accent2"/>
          </a:solidFill>
          <a:latin typeface="Calibri Light"/>
        </a:defRPr>
      </a:lvl6pPr>
      <a:lvl7pPr marL="914400" algn="l" rtl="0" fontAlgn="base">
        <a:lnSpc>
          <a:spcPct val="85000"/>
        </a:lnSpc>
        <a:spcBef>
          <a:spcPct val="0"/>
        </a:spcBef>
        <a:spcAft>
          <a:spcPct val="0"/>
        </a:spcAft>
        <a:defRPr sz="4800" b="1">
          <a:solidFill>
            <a:schemeClr val="accent2"/>
          </a:solidFill>
          <a:latin typeface="Calibri Light"/>
        </a:defRPr>
      </a:lvl7pPr>
      <a:lvl8pPr marL="1371600" algn="l" rtl="0" fontAlgn="base">
        <a:lnSpc>
          <a:spcPct val="85000"/>
        </a:lnSpc>
        <a:spcBef>
          <a:spcPct val="0"/>
        </a:spcBef>
        <a:spcAft>
          <a:spcPct val="0"/>
        </a:spcAft>
        <a:defRPr sz="4800" b="1">
          <a:solidFill>
            <a:schemeClr val="accent2"/>
          </a:solidFill>
          <a:latin typeface="Calibri Light"/>
        </a:defRPr>
      </a:lvl8pPr>
      <a:lvl9pPr marL="1828800" algn="l" rtl="0" fontAlgn="base">
        <a:lnSpc>
          <a:spcPct val="85000"/>
        </a:lnSpc>
        <a:spcBef>
          <a:spcPct val="0"/>
        </a:spcBef>
        <a:spcAft>
          <a:spcPct val="0"/>
        </a:spcAft>
        <a:defRPr sz="4800" b="1">
          <a:solidFill>
            <a:schemeClr val="accent2"/>
          </a:solidFill>
          <a:latin typeface="Calibri Light"/>
        </a:defRPr>
      </a:lvl9pPr>
    </p:titleStyle>
    <p:bodyStyle>
      <a:lvl1pPr marL="90488" indent="-90488" algn="l" rtl="0" fontAlgn="base">
        <a:lnSpc>
          <a:spcPct val="90000"/>
        </a:lnSpc>
        <a:spcBef>
          <a:spcPts val="1200"/>
        </a:spcBef>
        <a:spcAft>
          <a:spcPts val="200"/>
        </a:spcAft>
        <a:buClr>
          <a:schemeClr val="accent1"/>
        </a:buClr>
        <a:buSzPct val="100000"/>
        <a:buFont typeface="Calibri" pitchFamily="34" charset="0"/>
        <a:buChar char=" "/>
        <a:defRPr sz="2000" kern="1200">
          <a:solidFill>
            <a:srgbClr val="404040"/>
          </a:solidFill>
          <a:latin typeface="+mn-lt"/>
          <a:ea typeface="+mn-ea"/>
          <a:cs typeface="+mn-cs"/>
        </a:defRPr>
      </a:lvl1pPr>
      <a:lvl2pPr marL="382588" indent="-182563" algn="l" rtl="0" fontAlgn="base">
        <a:lnSpc>
          <a:spcPct val="90000"/>
        </a:lnSpc>
        <a:spcBef>
          <a:spcPts val="200"/>
        </a:spcBef>
        <a:spcAft>
          <a:spcPts val="400"/>
        </a:spcAft>
        <a:buClr>
          <a:schemeClr val="accent1"/>
        </a:buClr>
        <a:buFont typeface="Calibri" pitchFamily="34" charset="0"/>
        <a:buChar char="◦"/>
        <a:defRPr kern="1200">
          <a:solidFill>
            <a:srgbClr val="404040"/>
          </a:solidFill>
          <a:latin typeface="+mn-lt"/>
          <a:ea typeface="+mn-ea"/>
          <a:cs typeface="+mn-cs"/>
        </a:defRPr>
      </a:lvl2pPr>
      <a:lvl3pPr marL="566738" indent="-182563" algn="l" rtl="0" fontAlgn="base">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3pPr>
      <a:lvl4pPr marL="749300" indent="-182563" algn="l" rtl="0" fontAlgn="base">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4pPr>
      <a:lvl5pPr marL="931863" indent="-182563" algn="l" rtl="0" fontAlgn="base">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4.xml"/><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5.xml"/><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notesSlide" Target="../notesSlides/notesSlide40.xml"/><Relationship Id="rId1" Type="http://schemas.openxmlformats.org/officeDocument/2006/relationships/slideLayout" Target="../slideLayouts/slideLayout2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38138" y="466725"/>
            <a:ext cx="8942387" cy="2779713"/>
          </a:xfrm>
        </p:spPr>
        <p:txBody>
          <a:bodyPr wrap="square" numCol="1" anchor="ctr" anchorCtr="0" compatLnSpc="1">
            <a:prstTxWarp prst="textNoShape">
              <a:avLst/>
            </a:prstTxWarp>
          </a:bodyPr>
          <a:lstStyle/>
          <a:p>
            <a:pPr eaLnBrk="1" hangingPunct="1">
              <a:defRPr/>
            </a:pPr>
            <a:r>
              <a:rPr lang="en-US" sz="6600" kern="1200" spc="-50" dirty="0">
                <a:solidFill>
                  <a:schemeClr val="bg1"/>
                </a:solidFill>
                <a:latin typeface="+mj-lt"/>
                <a:ea typeface="+mj-ea"/>
                <a:cs typeface="+mj-cs"/>
              </a:rPr>
              <a:t>AASHTO</a:t>
            </a:r>
            <a:br>
              <a:rPr lang="en-US" sz="6600" kern="1200" spc="-50" dirty="0">
                <a:solidFill>
                  <a:schemeClr val="bg1"/>
                </a:solidFill>
                <a:latin typeface="+mj-lt"/>
                <a:ea typeface="+mj-ea"/>
                <a:cs typeface="+mj-cs"/>
              </a:rPr>
            </a:br>
            <a:r>
              <a:rPr lang="en-US" sz="6600" kern="1200" spc="-50" dirty="0">
                <a:solidFill>
                  <a:schemeClr val="bg1"/>
                </a:solidFill>
                <a:latin typeface="+mj-lt"/>
                <a:ea typeface="+mj-ea"/>
                <a:cs typeface="+mj-cs"/>
              </a:rPr>
              <a:t>CV/AV RESEARCH ROADMAP</a:t>
            </a:r>
          </a:p>
        </p:txBody>
      </p:sp>
      <p:sp>
        <p:nvSpPr>
          <p:cNvPr id="3" name="Subtitle 2"/>
          <p:cNvSpPr>
            <a:spLocks noGrp="1"/>
          </p:cNvSpPr>
          <p:nvPr>
            <p:ph type="subTitle" idx="4294967295"/>
          </p:nvPr>
        </p:nvSpPr>
        <p:spPr>
          <a:xfrm>
            <a:off x="279400" y="3314700"/>
            <a:ext cx="6848475" cy="695325"/>
          </a:xfrm>
        </p:spPr>
        <p:txBody>
          <a:bodyPr lIns="91440" rIns="91440">
            <a:noAutofit/>
          </a:bodyPr>
          <a:lstStyle/>
          <a:p>
            <a:pPr marL="0" indent="0" eaLnBrk="1" hangingPunct="1">
              <a:buFont typeface="Calibri" pitchFamily="34" charset="0"/>
              <a:buNone/>
              <a:defRPr/>
            </a:pPr>
            <a:r>
              <a:rPr lang="en-US" sz="6000" b="1" kern="1200" spc="200">
                <a:solidFill>
                  <a:srgbClr val="6EB2B7"/>
                </a:solidFill>
                <a:latin typeface="+mj-lt"/>
                <a:ea typeface="+mn-ea"/>
                <a:cs typeface="+mn-cs"/>
              </a:rPr>
              <a:t>NCHRP 20-24 (98)</a:t>
            </a: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t>STATE AND LOCAL POLICY ACTIONS TO FACILITATE CV/AV IMPLEMENTATION</a:t>
            </a:r>
          </a:p>
        </p:txBody>
      </p:sp>
      <p:sp>
        <p:nvSpPr>
          <p:cNvPr id="3" name="Content Placeholder 2"/>
          <p:cNvSpPr>
            <a:spLocks noGrp="1"/>
          </p:cNvSpPr>
          <p:nvPr>
            <p:ph idx="4294967295"/>
          </p:nvPr>
        </p:nvSpPr>
        <p:spPr>
          <a:xfrm>
            <a:off x="338138" y="1846263"/>
            <a:ext cx="6380162" cy="4432300"/>
          </a:xfrm>
        </p:spPr>
        <p:txBody>
          <a:bodyPr>
            <a:normAutofit/>
          </a:bodyPr>
          <a:lstStyle/>
          <a:p>
            <a:pPr marL="457200" indent="-457200">
              <a:lnSpc>
                <a:spcPct val="80000"/>
              </a:lnSpc>
              <a:buFont typeface="Wingdings" pitchFamily="2" charset="2"/>
              <a:buChar char="Ø"/>
            </a:pPr>
            <a:r>
              <a:rPr lang="en-US" sz="2600" b="1">
                <a:solidFill>
                  <a:srgbClr val="515151"/>
                </a:solidFill>
              </a:rPr>
              <a:t>RPS</a:t>
            </a:r>
          </a:p>
          <a:p>
            <a:pPr marL="749300" lvl="1" indent="-457200">
              <a:lnSpc>
                <a:spcPct val="80000"/>
              </a:lnSpc>
              <a:buFont typeface="Wingdings" pitchFamily="2" charset="2"/>
              <a:buChar char="Ø"/>
            </a:pPr>
            <a:r>
              <a:rPr lang="en-US" sz="2400" b="1">
                <a:solidFill>
                  <a:srgbClr val="515151"/>
                </a:solidFill>
              </a:rPr>
              <a:t>Societal benefits not directly related to private cost-effectiveness considerations in bringing CV/AV technologies to market</a:t>
            </a:r>
          </a:p>
          <a:p>
            <a:pPr marL="457200" indent="-457200">
              <a:lnSpc>
                <a:spcPct val="80000"/>
              </a:lnSpc>
              <a:buFont typeface="Wingdings" pitchFamily="2" charset="2"/>
              <a:buChar char="Ø"/>
            </a:pPr>
            <a:r>
              <a:rPr lang="en-US" sz="2600" b="1">
                <a:solidFill>
                  <a:srgbClr val="515151"/>
                </a:solidFill>
              </a:rPr>
              <a:t>Tasks</a:t>
            </a:r>
            <a:endParaRPr lang="en-US" sz="2500" b="1">
              <a:solidFill>
                <a:srgbClr val="515151"/>
              </a:solidFill>
            </a:endParaRPr>
          </a:p>
          <a:p>
            <a:pPr marL="749300" lvl="1" indent="-457200">
              <a:lnSpc>
                <a:spcPct val="80000"/>
              </a:lnSpc>
              <a:buFont typeface="Wingdings" pitchFamily="2" charset="2"/>
              <a:buChar char="Ø"/>
            </a:pPr>
            <a:r>
              <a:rPr lang="en-US" sz="2400" b="1">
                <a:solidFill>
                  <a:srgbClr val="515151"/>
                </a:solidFill>
              </a:rPr>
              <a:t>Identify mismatches between societal and private benefits for CV/AV</a:t>
            </a:r>
          </a:p>
          <a:p>
            <a:pPr marL="749300" lvl="1" indent="-457200">
              <a:lnSpc>
                <a:spcPct val="80000"/>
              </a:lnSpc>
              <a:buFont typeface="Wingdings" pitchFamily="2" charset="2"/>
              <a:buChar char="Ø"/>
            </a:pPr>
            <a:r>
              <a:rPr lang="en-US" sz="2400" b="1">
                <a:solidFill>
                  <a:srgbClr val="515151"/>
                </a:solidFill>
              </a:rPr>
              <a:t>Identify policy actions for agencies to counteract these mismatches</a:t>
            </a:r>
          </a:p>
          <a:p>
            <a:pPr marL="749300" lvl="1" indent="-457200">
              <a:lnSpc>
                <a:spcPct val="80000"/>
              </a:lnSpc>
              <a:buFont typeface="Wingdings" pitchFamily="2" charset="2"/>
              <a:buChar char="Ø"/>
            </a:pPr>
            <a:r>
              <a:rPr lang="en-US" sz="2400" b="1">
                <a:solidFill>
                  <a:srgbClr val="515151"/>
                </a:solidFill>
              </a:rPr>
              <a:t>Assess each potential action for B/C return and political feasibility</a:t>
            </a:r>
          </a:p>
          <a:p>
            <a:pPr marL="749300" lvl="1" indent="-457200">
              <a:lnSpc>
                <a:spcPct val="80000"/>
              </a:lnSpc>
              <a:buFont typeface="Wingdings" pitchFamily="2" charset="2"/>
              <a:buChar char="Ø"/>
            </a:pPr>
            <a:r>
              <a:rPr lang="en-US" sz="2400" b="1">
                <a:solidFill>
                  <a:srgbClr val="515151"/>
                </a:solidFill>
              </a:rPr>
              <a:t>Develop recommendations for AASHTO</a:t>
            </a:r>
            <a:endParaRPr lang="en-US" sz="2400">
              <a:solidFill>
                <a:schemeClr val="accent2"/>
              </a:solidFill>
            </a:endParaRPr>
          </a:p>
        </p:txBody>
      </p:sp>
      <p:pic>
        <p:nvPicPr>
          <p:cNvPr id="186372" name="Picture 5"/>
          <p:cNvPicPr>
            <a:picLocks noChangeAspect="1"/>
          </p:cNvPicPr>
          <p:nvPr/>
        </p:nvPicPr>
        <p:blipFill>
          <a:blip r:embed="rId3"/>
          <a:srcRect/>
          <a:stretch>
            <a:fillRect/>
          </a:stretch>
        </p:blipFill>
        <p:spPr bwMode="auto">
          <a:xfrm>
            <a:off x="10321925" y="4197350"/>
            <a:ext cx="1628775" cy="1954213"/>
          </a:xfrm>
          <a:prstGeom prst="rect">
            <a:avLst/>
          </a:prstGeom>
          <a:noFill/>
          <a:ln w="9525">
            <a:noFill/>
            <a:miter lim="800000"/>
            <a:headEnd/>
            <a:tailEnd/>
          </a:ln>
        </p:spPr>
      </p:pic>
      <p:sp>
        <p:nvSpPr>
          <p:cNvPr id="7" name="Content Placeholder 2"/>
          <p:cNvSpPr txBox="1">
            <a:spLocks/>
          </p:cNvSpPr>
          <p:nvPr/>
        </p:nvSpPr>
        <p:spPr>
          <a:xfrm>
            <a:off x="7107238" y="1846263"/>
            <a:ext cx="4462462" cy="40227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Report on policy actions, expected costs and impacts on deployment</a:t>
            </a:r>
            <a:endParaRPr lang="en-US" sz="2800" b="1">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12 months, $500 K</a:t>
            </a:r>
          </a:p>
          <a:p>
            <a:pPr marL="749300" lvl="1"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Urgency</a:t>
            </a:r>
          </a:p>
          <a:p>
            <a:pPr marL="1143000" lvl="2" indent="-2286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High</a:t>
            </a:r>
            <a:endParaRPr lang="en-US" sz="3600" b="1">
              <a:solidFill>
                <a:schemeClr val="accent2"/>
              </a:solidFill>
              <a:latin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dirty="0"/>
              <a:t>HARMONIZATION OF STATE GOALS AND REGULATIONS</a:t>
            </a:r>
          </a:p>
        </p:txBody>
      </p:sp>
      <p:sp>
        <p:nvSpPr>
          <p:cNvPr id="3" name="Content Placeholder 2"/>
          <p:cNvSpPr>
            <a:spLocks noGrp="1"/>
          </p:cNvSpPr>
          <p:nvPr>
            <p:ph idx="4294967295"/>
          </p:nvPr>
        </p:nvSpPr>
        <p:spPr>
          <a:xfrm>
            <a:off x="338138" y="1846263"/>
            <a:ext cx="6380162" cy="4432300"/>
          </a:xfrm>
        </p:spPr>
        <p:txBody>
          <a:bodyPr>
            <a:normAutofit lnSpcReduction="10000"/>
          </a:bodyPr>
          <a:lstStyle/>
          <a:p>
            <a:pPr marL="457200" indent="-457200">
              <a:lnSpc>
                <a:spcPct val="80000"/>
              </a:lnSpc>
              <a:buFont typeface="Wingdings" pitchFamily="2" charset="2"/>
              <a:buChar char="Ø"/>
            </a:pPr>
            <a:r>
              <a:rPr lang="en-US" sz="2600" b="1" dirty="0">
                <a:solidFill>
                  <a:srgbClr val="515151"/>
                </a:solidFill>
              </a:rPr>
              <a:t>RPS</a:t>
            </a:r>
          </a:p>
          <a:p>
            <a:pPr marL="749300" lvl="1" indent="-457200">
              <a:lnSpc>
                <a:spcPct val="80000"/>
              </a:lnSpc>
              <a:buFont typeface="Wingdings" pitchFamily="2" charset="2"/>
              <a:buChar char="Ø"/>
            </a:pPr>
            <a:r>
              <a:rPr lang="en-US" sz="2400" b="1" dirty="0" smtClean="0">
                <a:solidFill>
                  <a:srgbClr val="515151"/>
                </a:solidFill>
              </a:rPr>
              <a:t>Different regulatory environments across State borders could impede deployment of helpful AV/CV technologies</a:t>
            </a:r>
            <a:endParaRPr lang="en-US" sz="2400" b="1" dirty="0">
              <a:solidFill>
                <a:srgbClr val="515151"/>
              </a:solidFill>
            </a:endParaRPr>
          </a:p>
          <a:p>
            <a:pPr marL="457200" indent="-457200">
              <a:lnSpc>
                <a:spcPct val="80000"/>
              </a:lnSpc>
              <a:buFont typeface="Wingdings" pitchFamily="2" charset="2"/>
              <a:buChar char="Ø"/>
            </a:pPr>
            <a:r>
              <a:rPr lang="en-US" sz="2600" b="1" dirty="0">
                <a:solidFill>
                  <a:srgbClr val="515151"/>
                </a:solidFill>
              </a:rPr>
              <a:t>Tasks</a:t>
            </a:r>
            <a:endParaRPr lang="en-US" sz="2500" b="1" dirty="0">
              <a:solidFill>
                <a:srgbClr val="515151"/>
              </a:solidFill>
            </a:endParaRPr>
          </a:p>
          <a:p>
            <a:pPr marL="749300" lvl="1" indent="-457200">
              <a:lnSpc>
                <a:spcPct val="80000"/>
              </a:lnSpc>
              <a:buFont typeface="Wingdings" pitchFamily="2" charset="2"/>
              <a:buChar char="Ø"/>
            </a:pPr>
            <a:r>
              <a:rPr lang="en-US" sz="2400" b="1" dirty="0" smtClean="0">
                <a:solidFill>
                  <a:srgbClr val="515151"/>
                </a:solidFill>
              </a:rPr>
              <a:t>Identify full range of affected regulatory issues including DMV, MUTCD, Insurance, PPPs</a:t>
            </a:r>
            <a:endParaRPr lang="en-US" sz="2400" b="1" dirty="0">
              <a:solidFill>
                <a:srgbClr val="515151"/>
              </a:solidFill>
            </a:endParaRPr>
          </a:p>
          <a:p>
            <a:pPr marL="749300" lvl="1" indent="-457200">
              <a:lnSpc>
                <a:spcPct val="80000"/>
              </a:lnSpc>
              <a:buFont typeface="Wingdings" pitchFamily="2" charset="2"/>
              <a:buChar char="Ø"/>
            </a:pPr>
            <a:r>
              <a:rPr lang="en-US" sz="2400" b="1" dirty="0" smtClean="0">
                <a:solidFill>
                  <a:srgbClr val="515151"/>
                </a:solidFill>
              </a:rPr>
              <a:t>Identify where states are already inconsistent</a:t>
            </a:r>
            <a:endParaRPr lang="en-US" sz="2400" b="1" dirty="0">
              <a:solidFill>
                <a:srgbClr val="515151"/>
              </a:solidFill>
            </a:endParaRPr>
          </a:p>
          <a:p>
            <a:pPr marL="749300" lvl="1" indent="-457200">
              <a:lnSpc>
                <a:spcPct val="80000"/>
              </a:lnSpc>
              <a:buFont typeface="Wingdings" pitchFamily="2" charset="2"/>
              <a:buChar char="Ø"/>
            </a:pPr>
            <a:r>
              <a:rPr lang="en-US" sz="2400" b="1" dirty="0" smtClean="0">
                <a:solidFill>
                  <a:srgbClr val="515151"/>
                </a:solidFill>
              </a:rPr>
              <a:t>Develop recommendations for harmonization</a:t>
            </a:r>
            <a:endParaRPr lang="en-US" sz="2400" b="1" dirty="0">
              <a:solidFill>
                <a:srgbClr val="515151"/>
              </a:solidFill>
            </a:endParaRPr>
          </a:p>
          <a:p>
            <a:pPr marL="749300" lvl="1" indent="-457200">
              <a:lnSpc>
                <a:spcPct val="80000"/>
              </a:lnSpc>
              <a:buFont typeface="Wingdings" pitchFamily="2" charset="2"/>
              <a:buChar char="Ø"/>
            </a:pPr>
            <a:r>
              <a:rPr lang="en-US" sz="2400" b="1" dirty="0">
                <a:solidFill>
                  <a:srgbClr val="515151"/>
                </a:solidFill>
              </a:rPr>
              <a:t>Develop </a:t>
            </a:r>
            <a:r>
              <a:rPr lang="en-US" sz="2400" b="1" dirty="0" smtClean="0">
                <a:solidFill>
                  <a:srgbClr val="515151"/>
                </a:solidFill>
              </a:rPr>
              <a:t>next steps and action plan</a:t>
            </a:r>
            <a:endParaRPr lang="en-US" sz="2400" dirty="0">
              <a:solidFill>
                <a:schemeClr val="accent2"/>
              </a:solidFill>
            </a:endParaRPr>
          </a:p>
        </p:txBody>
      </p:sp>
      <p:pic>
        <p:nvPicPr>
          <p:cNvPr id="186372" name="Picture 5"/>
          <p:cNvPicPr>
            <a:picLocks noChangeAspect="1"/>
          </p:cNvPicPr>
          <p:nvPr/>
        </p:nvPicPr>
        <p:blipFill>
          <a:blip r:embed="rId3"/>
          <a:srcRect/>
          <a:stretch>
            <a:fillRect/>
          </a:stretch>
        </p:blipFill>
        <p:spPr bwMode="auto">
          <a:xfrm>
            <a:off x="10321925" y="4197350"/>
            <a:ext cx="1628775" cy="1954213"/>
          </a:xfrm>
          <a:prstGeom prst="rect">
            <a:avLst/>
          </a:prstGeom>
          <a:noFill/>
          <a:ln w="9525">
            <a:noFill/>
            <a:miter lim="800000"/>
            <a:headEnd/>
            <a:tailEnd/>
          </a:ln>
        </p:spPr>
      </p:pic>
      <p:sp>
        <p:nvSpPr>
          <p:cNvPr id="7" name="Content Placeholder 2"/>
          <p:cNvSpPr txBox="1">
            <a:spLocks/>
          </p:cNvSpPr>
          <p:nvPr/>
        </p:nvSpPr>
        <p:spPr>
          <a:xfrm>
            <a:off x="7107238" y="1846263"/>
            <a:ext cx="4462462" cy="40227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Report on </a:t>
            </a:r>
            <a:r>
              <a:rPr lang="en-US" sz="2400" b="1" dirty="0" smtClean="0">
                <a:solidFill>
                  <a:srgbClr val="515151"/>
                </a:solidFill>
                <a:latin typeface="Calibri" pitchFamily="34" charset="0"/>
              </a:rPr>
              <a:t>regulatory issues and recommended remedies</a:t>
            </a:r>
            <a:endParaRPr lang="en-US" sz="2800" b="1" dirty="0">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dirty="0" smtClean="0">
                <a:solidFill>
                  <a:srgbClr val="515151"/>
                </a:solidFill>
                <a:latin typeface="Calibri" pitchFamily="34" charset="0"/>
              </a:rPr>
              <a:t>18 </a:t>
            </a:r>
            <a:r>
              <a:rPr lang="en-US" sz="2400" b="1" dirty="0">
                <a:solidFill>
                  <a:srgbClr val="515151"/>
                </a:solidFill>
                <a:latin typeface="Calibri" pitchFamily="34" charset="0"/>
              </a:rPr>
              <a:t>months, $500 K</a:t>
            </a:r>
          </a:p>
          <a:p>
            <a:pPr marL="749300" lvl="1"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Urgency</a:t>
            </a:r>
          </a:p>
          <a:p>
            <a:pPr marL="1143000" lvl="2" indent="-228600" defTabSz="914400">
              <a:lnSpc>
                <a:spcPct val="90000"/>
              </a:lnSpc>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High</a:t>
            </a:r>
            <a:endParaRPr lang="en-US" sz="3600" b="1" dirty="0">
              <a:solidFill>
                <a:schemeClr val="accent2"/>
              </a:solidFill>
              <a:latin typeface="Calibri" pitchFamily="34" charset="0"/>
            </a:endParaRPr>
          </a:p>
        </p:txBody>
      </p:sp>
    </p:spTree>
    <p:extLst>
      <p:ext uri="{BB962C8B-B14F-4D97-AF65-F5344CB8AC3E}">
        <p14:creationId xmlns:p14="http://schemas.microsoft.com/office/powerpoint/2010/main" val="3505498537"/>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dirty="0"/>
              <a:t>FEDERAL/STATE/LOCAL RESPONSIBILITIES FOR AV/CV</a:t>
            </a:r>
          </a:p>
        </p:txBody>
      </p:sp>
      <p:sp>
        <p:nvSpPr>
          <p:cNvPr id="3" name="Content Placeholder 2"/>
          <p:cNvSpPr>
            <a:spLocks noGrp="1"/>
          </p:cNvSpPr>
          <p:nvPr>
            <p:ph idx="4294967295"/>
          </p:nvPr>
        </p:nvSpPr>
        <p:spPr>
          <a:xfrm>
            <a:off x="338138" y="1846263"/>
            <a:ext cx="7131050" cy="4432300"/>
          </a:xfrm>
        </p:spPr>
        <p:txBody>
          <a:bodyPr>
            <a:normAutofit/>
          </a:bodyPr>
          <a:lstStyle/>
          <a:p>
            <a:pPr marL="457200" indent="-457200">
              <a:lnSpc>
                <a:spcPct val="80000"/>
              </a:lnSpc>
              <a:buFont typeface="Wingdings" pitchFamily="2" charset="2"/>
              <a:buChar char="Ø"/>
            </a:pPr>
            <a:r>
              <a:rPr lang="en-US" sz="3100" b="1">
                <a:solidFill>
                  <a:srgbClr val="515151"/>
                </a:solidFill>
              </a:rPr>
              <a:t>RPS</a:t>
            </a:r>
          </a:p>
          <a:p>
            <a:pPr marL="749300" lvl="1" indent="-457200">
              <a:lnSpc>
                <a:spcPct val="80000"/>
              </a:lnSpc>
              <a:buFont typeface="Wingdings" pitchFamily="2" charset="2"/>
              <a:buChar char="Ø"/>
            </a:pPr>
            <a:r>
              <a:rPr lang="en-US" sz="2600" b="1">
                <a:solidFill>
                  <a:srgbClr val="515151"/>
                </a:solidFill>
              </a:rPr>
              <a:t>CV and AV systems cut across traditional federal/state/local boundaries, so those boundaries may need to be adjusted</a:t>
            </a:r>
          </a:p>
          <a:p>
            <a:pPr marL="457200" indent="-457200">
              <a:lnSpc>
                <a:spcPct val="80000"/>
              </a:lnSpc>
              <a:buFont typeface="Wingdings" pitchFamily="2" charset="2"/>
              <a:buChar char="Ø"/>
            </a:pPr>
            <a:r>
              <a:rPr lang="en-US" sz="3100" b="1">
                <a:solidFill>
                  <a:srgbClr val="515151"/>
                </a:solidFill>
              </a:rPr>
              <a:t>Tasks</a:t>
            </a:r>
            <a:endParaRPr lang="en-US" sz="3000" b="1">
              <a:solidFill>
                <a:srgbClr val="515151"/>
              </a:solidFill>
            </a:endParaRPr>
          </a:p>
          <a:p>
            <a:pPr marL="749300" lvl="1" indent="-457200">
              <a:lnSpc>
                <a:spcPct val="80000"/>
              </a:lnSpc>
              <a:buFont typeface="Wingdings" pitchFamily="2" charset="2"/>
              <a:buChar char="Ø"/>
            </a:pPr>
            <a:r>
              <a:rPr lang="en-US" sz="2600" b="1">
                <a:solidFill>
                  <a:srgbClr val="515151"/>
                </a:solidFill>
              </a:rPr>
              <a:t>Identify problems for CV/AV implementation based on existing boundaries</a:t>
            </a:r>
          </a:p>
          <a:p>
            <a:pPr marL="749300" lvl="1" indent="-457200">
              <a:lnSpc>
                <a:spcPct val="80000"/>
              </a:lnSpc>
              <a:buFont typeface="Wingdings" pitchFamily="2" charset="2"/>
              <a:buChar char="Ø"/>
            </a:pPr>
            <a:r>
              <a:rPr lang="en-US" sz="2600" b="1">
                <a:solidFill>
                  <a:srgbClr val="515151"/>
                </a:solidFill>
              </a:rPr>
              <a:t>Develop recommendations for adjustment of current boundaries to facilitate success</a:t>
            </a:r>
          </a:p>
          <a:p>
            <a:pPr marL="749300" lvl="1" indent="-457200">
              <a:lnSpc>
                <a:spcPct val="80000"/>
              </a:lnSpc>
              <a:buFont typeface="Wingdings" pitchFamily="2" charset="2"/>
              <a:buChar char="Ø"/>
            </a:pPr>
            <a:r>
              <a:rPr lang="en-US" sz="2600" b="1">
                <a:solidFill>
                  <a:srgbClr val="515151"/>
                </a:solidFill>
              </a:rPr>
              <a:t>Define next step action plan (administrative actions, legislation, $ incentives)</a:t>
            </a:r>
            <a:endParaRPr lang="en-US" sz="3300" b="1">
              <a:solidFill>
                <a:schemeClr val="accent2"/>
              </a:solidFill>
            </a:endParaRPr>
          </a:p>
        </p:txBody>
      </p:sp>
      <p:pic>
        <p:nvPicPr>
          <p:cNvPr id="188420" name="Picture 5"/>
          <p:cNvPicPr>
            <a:picLocks noChangeAspect="1"/>
          </p:cNvPicPr>
          <p:nvPr/>
        </p:nvPicPr>
        <p:blipFill>
          <a:blip r:embed="rId3"/>
          <a:srcRect/>
          <a:stretch>
            <a:fillRect/>
          </a:stretch>
        </p:blipFill>
        <p:spPr bwMode="auto">
          <a:xfrm>
            <a:off x="10321925" y="4197350"/>
            <a:ext cx="1628775" cy="1954213"/>
          </a:xfrm>
          <a:prstGeom prst="rect">
            <a:avLst/>
          </a:prstGeom>
          <a:noFill/>
          <a:ln w="9525">
            <a:noFill/>
            <a:miter lim="800000"/>
            <a:headEnd/>
            <a:tailEnd/>
          </a:ln>
        </p:spPr>
      </p:pic>
      <p:sp>
        <p:nvSpPr>
          <p:cNvPr id="7" name="Content Placeholder 2"/>
          <p:cNvSpPr txBox="1">
            <a:spLocks/>
          </p:cNvSpPr>
          <p:nvPr/>
        </p:nvSpPr>
        <p:spPr>
          <a:xfrm>
            <a:off x="7707313" y="1858963"/>
            <a:ext cx="4032250" cy="40227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600" b="1" dirty="0">
                <a:solidFill>
                  <a:srgbClr val="515151"/>
                </a:solidFill>
                <a:latin typeface="Calibri" pitchFamily="34" charset="0"/>
              </a:rPr>
              <a:t>Report recommending </a:t>
            </a:r>
            <a:r>
              <a:rPr lang="en-US" sz="2600" b="1" dirty="0" smtClean="0">
                <a:solidFill>
                  <a:srgbClr val="515151"/>
                </a:solidFill>
                <a:latin typeface="Calibri" pitchFamily="34" charset="0"/>
              </a:rPr>
              <a:t>agency actions</a:t>
            </a:r>
            <a:r>
              <a:rPr lang="en-US" sz="2400" b="1" dirty="0" smtClean="0">
                <a:solidFill>
                  <a:srgbClr val="515151"/>
                </a:solidFill>
                <a:latin typeface="Calibri" pitchFamily="34" charset="0"/>
              </a:rPr>
              <a:t> </a:t>
            </a:r>
            <a:endParaRPr lang="en-US" sz="2800" b="1" dirty="0">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600" b="1" dirty="0">
                <a:solidFill>
                  <a:srgbClr val="515151"/>
                </a:solidFill>
                <a:latin typeface="Calibri" pitchFamily="34" charset="0"/>
              </a:rPr>
              <a:t>18 months, $250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600" b="1" dirty="0">
                <a:solidFill>
                  <a:srgbClr val="515151"/>
                </a:solidFill>
                <a:latin typeface="Calibri" pitchFamily="34" charset="0"/>
              </a:rPr>
              <a:t>Moderate</a:t>
            </a:r>
            <a:endParaRPr lang="en-US" sz="2600" b="1" dirty="0">
              <a:solidFill>
                <a:schemeClr val="accent2"/>
              </a:solidFill>
              <a:latin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t>LESSONS LEARNED FROM OTHER TRANSPORTATION TECHNOLOGY ROLLOUTS</a:t>
            </a:r>
          </a:p>
        </p:txBody>
      </p:sp>
      <p:sp>
        <p:nvSpPr>
          <p:cNvPr id="3" name="Content Placeholder 2"/>
          <p:cNvSpPr>
            <a:spLocks noGrp="1"/>
          </p:cNvSpPr>
          <p:nvPr>
            <p:ph idx="4294967295"/>
          </p:nvPr>
        </p:nvSpPr>
        <p:spPr>
          <a:xfrm>
            <a:off x="338138" y="1808163"/>
            <a:ext cx="6807200" cy="4432300"/>
          </a:xfrm>
        </p:spPr>
        <p:txBody>
          <a:bodyPr>
            <a:normAutofit lnSpcReduction="10000"/>
          </a:bodyPr>
          <a:lstStyle/>
          <a:p>
            <a:pPr marL="457200" indent="-457200">
              <a:buFont typeface="Wingdings" pitchFamily="2" charset="2"/>
              <a:buChar char="Ø"/>
            </a:pPr>
            <a:r>
              <a:rPr lang="en-US" sz="3100" b="1" dirty="0">
                <a:solidFill>
                  <a:srgbClr val="515151"/>
                </a:solidFill>
              </a:rPr>
              <a:t>RPS</a:t>
            </a:r>
          </a:p>
          <a:p>
            <a:pPr marL="749300" lvl="1" indent="-457200">
              <a:buFont typeface="Wingdings" pitchFamily="2" charset="2"/>
              <a:buChar char="Ø"/>
            </a:pPr>
            <a:r>
              <a:rPr lang="en-US" sz="2600" b="1" dirty="0">
                <a:solidFill>
                  <a:srgbClr val="515151"/>
                </a:solidFill>
              </a:rPr>
              <a:t>CV/AV systems have similarities to other national-scale transportation technologies (e.g. 511, Next-Gen Air Traffic Control</a:t>
            </a:r>
            <a:r>
              <a:rPr lang="en-US" sz="2600" b="1" dirty="0" smtClean="0">
                <a:solidFill>
                  <a:srgbClr val="515151"/>
                </a:solidFill>
              </a:rPr>
              <a:t>);  </a:t>
            </a:r>
            <a:r>
              <a:rPr lang="en-US" sz="2600" b="1" dirty="0">
                <a:solidFill>
                  <a:srgbClr val="515151"/>
                </a:solidFill>
              </a:rPr>
              <a:t>l</a:t>
            </a:r>
            <a:r>
              <a:rPr lang="en-US" sz="2600" b="1" dirty="0" smtClean="0">
                <a:solidFill>
                  <a:srgbClr val="515151"/>
                </a:solidFill>
              </a:rPr>
              <a:t>earn </a:t>
            </a:r>
            <a:r>
              <a:rPr lang="en-US" sz="2600" b="1" dirty="0">
                <a:solidFill>
                  <a:srgbClr val="515151"/>
                </a:solidFill>
              </a:rPr>
              <a:t>from their successes and </a:t>
            </a:r>
            <a:r>
              <a:rPr lang="en-US" sz="2600" b="1" dirty="0" smtClean="0">
                <a:solidFill>
                  <a:srgbClr val="515151"/>
                </a:solidFill>
              </a:rPr>
              <a:t>failures</a:t>
            </a:r>
            <a:endParaRPr lang="en-US" sz="2600" b="1" dirty="0">
              <a:solidFill>
                <a:srgbClr val="515151"/>
              </a:solidFill>
            </a:endParaRPr>
          </a:p>
          <a:p>
            <a:pPr marL="457200" indent="-457200">
              <a:buFont typeface="Wingdings" pitchFamily="2" charset="2"/>
              <a:buChar char="Ø"/>
            </a:pPr>
            <a:r>
              <a:rPr lang="en-US" sz="3100" b="1" dirty="0">
                <a:solidFill>
                  <a:srgbClr val="515151"/>
                </a:solidFill>
              </a:rPr>
              <a:t>Tasks</a:t>
            </a:r>
            <a:endParaRPr lang="en-US" sz="3000" b="1" dirty="0">
              <a:solidFill>
                <a:srgbClr val="515151"/>
              </a:solidFill>
            </a:endParaRPr>
          </a:p>
          <a:p>
            <a:pPr marL="749300" lvl="1" indent="-457200">
              <a:buFont typeface="Wingdings" pitchFamily="2" charset="2"/>
              <a:buChar char="Ø"/>
            </a:pPr>
            <a:r>
              <a:rPr lang="en-US" sz="2600" b="1" dirty="0">
                <a:solidFill>
                  <a:srgbClr val="515151"/>
                </a:solidFill>
              </a:rPr>
              <a:t>Identify relevant transportation tech rollouts</a:t>
            </a:r>
          </a:p>
          <a:p>
            <a:pPr marL="749300" lvl="1" indent="-457200">
              <a:buFont typeface="Wingdings" pitchFamily="2" charset="2"/>
              <a:buChar char="Ø"/>
            </a:pPr>
            <a:r>
              <a:rPr lang="en-US" sz="2600" b="1" dirty="0">
                <a:solidFill>
                  <a:srgbClr val="515151"/>
                </a:solidFill>
              </a:rPr>
              <a:t>Identify successful and unsuccessful aspects of each</a:t>
            </a:r>
          </a:p>
          <a:p>
            <a:pPr marL="749300" lvl="1" indent="-457200">
              <a:buFont typeface="Wingdings" pitchFamily="2" charset="2"/>
              <a:buChar char="Ø"/>
            </a:pPr>
            <a:r>
              <a:rPr lang="en-US" sz="2600" b="1" dirty="0">
                <a:solidFill>
                  <a:srgbClr val="515151"/>
                </a:solidFill>
              </a:rPr>
              <a:t>Summarize lessons learned</a:t>
            </a:r>
            <a:endParaRPr lang="en-US" sz="3300" b="1" dirty="0">
              <a:solidFill>
                <a:schemeClr val="accent2"/>
              </a:solidFill>
            </a:endParaRPr>
          </a:p>
        </p:txBody>
      </p:sp>
      <p:pic>
        <p:nvPicPr>
          <p:cNvPr id="190468" name="Picture 5"/>
          <p:cNvPicPr>
            <a:picLocks noChangeAspect="1"/>
          </p:cNvPicPr>
          <p:nvPr/>
        </p:nvPicPr>
        <p:blipFill>
          <a:blip r:embed="rId3"/>
          <a:srcRect/>
          <a:stretch>
            <a:fillRect/>
          </a:stretch>
        </p:blipFill>
        <p:spPr bwMode="auto">
          <a:xfrm>
            <a:off x="10321925" y="4197350"/>
            <a:ext cx="1628775" cy="1954213"/>
          </a:xfrm>
          <a:prstGeom prst="rect">
            <a:avLst/>
          </a:prstGeom>
          <a:noFill/>
          <a:ln w="9525">
            <a:noFill/>
            <a:miter lim="800000"/>
            <a:headEnd/>
            <a:tailEnd/>
          </a:ln>
        </p:spPr>
      </p:pic>
      <p:sp>
        <p:nvSpPr>
          <p:cNvPr id="7" name="Content Placeholder 2"/>
          <p:cNvSpPr txBox="1">
            <a:spLocks/>
          </p:cNvSpPr>
          <p:nvPr/>
        </p:nvSpPr>
        <p:spPr>
          <a:xfrm>
            <a:off x="7335838" y="1870075"/>
            <a:ext cx="4508500" cy="40227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Report, recommending what to apply to CV/AV</a:t>
            </a:r>
            <a:endParaRPr lang="en-US" sz="2800" b="1">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12 months, $250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Moderate </a:t>
            </a:r>
            <a:endParaRPr lang="en-US" sz="3600">
              <a:solidFill>
                <a:schemeClr val="accent2"/>
              </a:solidFill>
              <a:latin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t>LESSONS LEARNED FROM SAFETY PILOT AND 2015+ CV PILOTS</a:t>
            </a:r>
          </a:p>
        </p:txBody>
      </p:sp>
      <p:sp>
        <p:nvSpPr>
          <p:cNvPr id="3" name="Content Placeholder 2"/>
          <p:cNvSpPr>
            <a:spLocks noGrp="1"/>
          </p:cNvSpPr>
          <p:nvPr>
            <p:ph idx="4294967295"/>
          </p:nvPr>
        </p:nvSpPr>
        <p:spPr>
          <a:xfrm>
            <a:off x="338138" y="1846263"/>
            <a:ext cx="6280150" cy="4432300"/>
          </a:xfrm>
        </p:spPr>
        <p:txBody>
          <a:bodyPr>
            <a:normAutofit/>
          </a:bodyPr>
          <a:lstStyle/>
          <a:p>
            <a:pPr marL="457200" indent="-457200">
              <a:buFont typeface="Wingdings" pitchFamily="2" charset="2"/>
              <a:buChar char="Ø"/>
            </a:pPr>
            <a:r>
              <a:rPr lang="en-US" sz="3100" b="1">
                <a:solidFill>
                  <a:srgbClr val="515151"/>
                </a:solidFill>
              </a:rPr>
              <a:t>RPS</a:t>
            </a:r>
          </a:p>
          <a:p>
            <a:pPr marL="749300" lvl="1" indent="-457200">
              <a:buFont typeface="Wingdings" pitchFamily="2" charset="2"/>
              <a:buChar char="Ø"/>
            </a:pPr>
            <a:r>
              <a:rPr lang="en-US" sz="2600" b="1">
                <a:solidFill>
                  <a:srgbClr val="515151"/>
                </a:solidFill>
              </a:rPr>
              <a:t>Pioneering organizations in Safety and CV Pilots will have learned lessons for follower organizations</a:t>
            </a:r>
          </a:p>
          <a:p>
            <a:pPr marL="457200" indent="-457200">
              <a:buFont typeface="Wingdings" pitchFamily="2" charset="2"/>
              <a:buChar char="Ø"/>
            </a:pPr>
            <a:r>
              <a:rPr lang="en-US" sz="3100" b="1">
                <a:solidFill>
                  <a:srgbClr val="515151"/>
                </a:solidFill>
              </a:rPr>
              <a:t>Tasks</a:t>
            </a:r>
            <a:endParaRPr lang="en-US" sz="3000" b="1">
              <a:solidFill>
                <a:srgbClr val="515151"/>
              </a:solidFill>
            </a:endParaRPr>
          </a:p>
          <a:p>
            <a:pPr marL="749300" lvl="1" indent="-457200">
              <a:buFont typeface="Wingdings" pitchFamily="2" charset="2"/>
              <a:buChar char="Ø"/>
            </a:pPr>
            <a:r>
              <a:rPr lang="en-US" sz="2600" b="1">
                <a:solidFill>
                  <a:srgbClr val="515151"/>
                </a:solidFill>
              </a:rPr>
              <a:t>Review existing and upcoming documentation on Safety and CV Pilots</a:t>
            </a:r>
          </a:p>
          <a:p>
            <a:pPr marL="749300" lvl="1" indent="-457200">
              <a:buFont typeface="Wingdings" pitchFamily="2" charset="2"/>
              <a:buChar char="Ø"/>
            </a:pPr>
            <a:r>
              <a:rPr lang="en-US" sz="2600" b="1">
                <a:solidFill>
                  <a:srgbClr val="515151"/>
                </a:solidFill>
              </a:rPr>
              <a:t>Interview and assess each Pilot agency for lessons and recommendations</a:t>
            </a:r>
          </a:p>
          <a:p>
            <a:pPr marL="749300" lvl="1" indent="-457200">
              <a:buFont typeface="Wingdings" pitchFamily="2" charset="2"/>
              <a:buChar char="Ø"/>
            </a:pPr>
            <a:r>
              <a:rPr lang="en-US" sz="2600" b="1">
                <a:solidFill>
                  <a:srgbClr val="515151"/>
                </a:solidFill>
              </a:rPr>
              <a:t>Summarize lessons learned</a:t>
            </a:r>
            <a:endParaRPr lang="en-US" sz="3300" b="1">
              <a:solidFill>
                <a:schemeClr val="accent2"/>
              </a:solidFill>
            </a:endParaRPr>
          </a:p>
        </p:txBody>
      </p:sp>
      <p:pic>
        <p:nvPicPr>
          <p:cNvPr id="192516" name="Picture 5"/>
          <p:cNvPicPr>
            <a:picLocks noChangeAspect="1"/>
          </p:cNvPicPr>
          <p:nvPr/>
        </p:nvPicPr>
        <p:blipFill>
          <a:blip r:embed="rId3"/>
          <a:srcRect/>
          <a:stretch>
            <a:fillRect/>
          </a:stretch>
        </p:blipFill>
        <p:spPr bwMode="auto">
          <a:xfrm>
            <a:off x="10431549" y="4224007"/>
            <a:ext cx="1628775" cy="1954212"/>
          </a:xfrm>
          <a:prstGeom prst="rect">
            <a:avLst/>
          </a:prstGeom>
          <a:noFill/>
          <a:ln w="9525">
            <a:noFill/>
            <a:miter lim="800000"/>
            <a:headEnd/>
            <a:tailEnd/>
          </a:ln>
        </p:spPr>
      </p:pic>
      <p:sp>
        <p:nvSpPr>
          <p:cNvPr id="7" name="Content Placeholder 2"/>
          <p:cNvSpPr txBox="1">
            <a:spLocks/>
          </p:cNvSpPr>
          <p:nvPr/>
        </p:nvSpPr>
        <p:spPr>
          <a:xfrm>
            <a:off x="6942138" y="1797050"/>
            <a:ext cx="3934409" cy="40227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600" b="1" dirty="0">
                <a:solidFill>
                  <a:srgbClr val="515151"/>
                </a:solidFill>
                <a:latin typeface="Calibri" pitchFamily="34" charset="0"/>
              </a:rPr>
              <a:t>Report and outreach</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600" b="1" dirty="0">
                <a:solidFill>
                  <a:srgbClr val="515151"/>
                </a:solidFill>
                <a:latin typeface="Calibri" pitchFamily="34" charset="0"/>
              </a:rPr>
              <a:t>12 months, $250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600" b="1" dirty="0">
                <a:solidFill>
                  <a:srgbClr val="515151"/>
                </a:solidFill>
                <a:latin typeface="Calibri" pitchFamily="34" charset="0"/>
              </a:rPr>
              <a:t>Moderate, following first “wave” of upcoming CV Pilots</a:t>
            </a:r>
            <a:endParaRPr lang="en-US" sz="2600" dirty="0">
              <a:solidFill>
                <a:schemeClr val="accent2"/>
              </a:solidFill>
              <a:latin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Number Placeholder 5"/>
          <p:cNvSpPr txBox="1">
            <a:spLocks noGrp="1"/>
          </p:cNvSpPr>
          <p:nvPr/>
        </p:nvSpPr>
        <p:spPr bwMode="auto">
          <a:xfrm>
            <a:off x="9901238" y="6459538"/>
            <a:ext cx="1311275" cy="365125"/>
          </a:xfrm>
          <a:prstGeom prst="rect">
            <a:avLst/>
          </a:prstGeom>
          <a:noFill/>
          <a:ln w="9525">
            <a:noFill/>
            <a:miter lim="800000"/>
            <a:headEnd/>
            <a:tailEnd/>
          </a:ln>
        </p:spPr>
        <p:txBody>
          <a:bodyPr anchor="ctr"/>
          <a:lstStyle/>
          <a:p>
            <a:pPr algn="r"/>
            <a:fld id="{AD9019A4-0AAF-4228-BD5C-9801093B8455}" type="slidenum">
              <a:rPr lang="en-US" sz="1400">
                <a:solidFill>
                  <a:srgbClr val="FFFFFF"/>
                </a:solidFill>
                <a:latin typeface="Calibri" pitchFamily="34" charset="0"/>
              </a:rPr>
              <a:pPr algn="r"/>
              <a:t>15</a:t>
            </a:fld>
            <a:endParaRPr lang="en-US" sz="1400">
              <a:solidFill>
                <a:srgbClr val="FFFFFF"/>
              </a:solidFill>
              <a:latin typeface="Calibri" pitchFamily="34" charset="0"/>
            </a:endParaRPr>
          </a:p>
        </p:txBody>
      </p:sp>
      <p:pic>
        <p:nvPicPr>
          <p:cNvPr id="151555" name="Picture 10"/>
          <p:cNvPicPr>
            <a:picLocks noChangeAspect="1"/>
          </p:cNvPicPr>
          <p:nvPr/>
        </p:nvPicPr>
        <p:blipFill>
          <a:blip r:embed="rId3"/>
          <a:srcRect/>
          <a:stretch>
            <a:fillRect/>
          </a:stretch>
        </p:blipFill>
        <p:spPr bwMode="auto">
          <a:xfrm>
            <a:off x="11044238" y="4119989"/>
            <a:ext cx="982662" cy="2361774"/>
          </a:xfrm>
          <a:prstGeom prst="rect">
            <a:avLst/>
          </a:prstGeom>
          <a:noFill/>
          <a:ln w="9525">
            <a:noFill/>
            <a:miter lim="800000"/>
            <a:headEnd/>
            <a:tailEnd/>
          </a:ln>
        </p:spPr>
      </p:pic>
      <p:sp>
        <p:nvSpPr>
          <p:cNvPr id="2" name="Title 1"/>
          <p:cNvSpPr>
            <a:spLocks noGrp="1"/>
          </p:cNvSpPr>
          <p:nvPr>
            <p:ph type="title" idx="4294967295"/>
          </p:nvPr>
        </p:nvSpPr>
        <p:spPr/>
        <p:txBody>
          <a:bodyPr wrap="square" numCol="1" anchorCtr="0" compatLnSpc="1">
            <a:prstTxWarp prst="textNoShape">
              <a:avLst/>
            </a:prstTxWarp>
          </a:bodyPr>
          <a:lstStyle/>
          <a:p>
            <a:pPr eaLnBrk="1" hangingPunct="1"/>
            <a:r>
              <a:rPr lang="en-US" sz="4400">
                <a:solidFill>
                  <a:srgbClr val="4299A1"/>
                </a:solidFill>
              </a:rPr>
              <a:t>INFRASTRUCTURE DESIGN/OPERATIONS</a:t>
            </a:r>
          </a:p>
        </p:txBody>
      </p:sp>
      <p:sp>
        <p:nvSpPr>
          <p:cNvPr id="151557" name="Content Placeholder 2"/>
          <p:cNvSpPr>
            <a:spLocks noGrp="1"/>
          </p:cNvSpPr>
          <p:nvPr>
            <p:ph idx="4294967295"/>
          </p:nvPr>
        </p:nvSpPr>
        <p:spPr>
          <a:xfrm>
            <a:off x="338138" y="1846263"/>
            <a:ext cx="5353050" cy="4022725"/>
          </a:xfrm>
        </p:spPr>
        <p:txBody>
          <a:bodyPr/>
          <a:lstStyle/>
          <a:p>
            <a:pPr marL="457200" indent="-457200" eaLnBrk="1" hangingPunct="1">
              <a:buFont typeface="Wingdings" pitchFamily="2" charset="2"/>
              <a:buChar char="Ø"/>
            </a:pPr>
            <a:r>
              <a:rPr lang="en-US" sz="3200" b="1">
                <a:solidFill>
                  <a:srgbClr val="4299A1"/>
                </a:solidFill>
              </a:rPr>
              <a:t>Road infrastructure design</a:t>
            </a:r>
          </a:p>
          <a:p>
            <a:pPr marL="457200" indent="-457200" eaLnBrk="1" hangingPunct="1">
              <a:buFont typeface="Wingdings" pitchFamily="2" charset="2"/>
              <a:buChar char="Ø"/>
            </a:pPr>
            <a:r>
              <a:rPr lang="en-US" sz="3200" b="1">
                <a:solidFill>
                  <a:srgbClr val="4299A1"/>
                </a:solidFill>
              </a:rPr>
              <a:t>Tools for CV/AV impact assessment</a:t>
            </a:r>
          </a:p>
          <a:p>
            <a:pPr marL="457200" indent="-457200" eaLnBrk="1" hangingPunct="1">
              <a:buFont typeface="Wingdings" pitchFamily="2" charset="2"/>
              <a:buChar char="Ø"/>
            </a:pPr>
            <a:r>
              <a:rPr lang="en-US" sz="3200" b="1">
                <a:solidFill>
                  <a:srgbClr val="4299A1"/>
                </a:solidFill>
              </a:rPr>
              <a:t>CV/AV maintenance fleet apps</a:t>
            </a:r>
          </a:p>
          <a:p>
            <a:pPr marL="457200" indent="-457200" eaLnBrk="1" hangingPunct="1">
              <a:buFont typeface="Wingdings" pitchFamily="2" charset="2"/>
              <a:buChar char="Ø"/>
            </a:pPr>
            <a:r>
              <a:rPr lang="en-US" sz="3200" b="1">
                <a:solidFill>
                  <a:srgbClr val="4299A1"/>
                </a:solidFill>
              </a:rPr>
              <a:t>Relationships of CV to AV</a:t>
            </a:r>
          </a:p>
          <a:p>
            <a:pPr marL="457200" indent="-457200" eaLnBrk="1" hangingPunct="1">
              <a:buFont typeface="Wingdings" pitchFamily="2" charset="2"/>
              <a:buChar char="Ø"/>
            </a:pPr>
            <a:r>
              <a:rPr lang="en-US" sz="3200" b="1">
                <a:solidFill>
                  <a:srgbClr val="4299A1"/>
                </a:solidFill>
              </a:rPr>
              <a:t>Traffic control strategies</a:t>
            </a:r>
            <a:endParaRPr lang="en-US" sz="4000" b="1">
              <a:solidFill>
                <a:schemeClr val="accent2"/>
              </a:solidFill>
            </a:endParaRPr>
          </a:p>
        </p:txBody>
      </p:sp>
      <p:sp>
        <p:nvSpPr>
          <p:cNvPr id="151558" name="Content Placeholder 2"/>
          <p:cNvSpPr txBox="1">
            <a:spLocks/>
          </p:cNvSpPr>
          <p:nvPr/>
        </p:nvSpPr>
        <p:spPr bwMode="auto">
          <a:xfrm>
            <a:off x="5691188" y="1846263"/>
            <a:ext cx="5353050" cy="4022725"/>
          </a:xfrm>
          <a:prstGeom prst="rect">
            <a:avLst/>
          </a:prstGeom>
          <a:noFill/>
          <a:ln w="9525">
            <a:noFill/>
            <a:miter lim="800000"/>
            <a:headEnd/>
            <a:tailEnd/>
          </a:ln>
        </p:spPr>
        <p:txBody>
          <a:bodyPr lIns="0" rIns="0"/>
          <a:lstStyle/>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3200" b="1">
                <a:solidFill>
                  <a:srgbClr val="4299A1"/>
                </a:solidFill>
                <a:latin typeface="Calibri" pitchFamily="34" charset="0"/>
              </a:rPr>
              <a:t>Dedicated lanes for CV/AV</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3200" b="1">
                <a:solidFill>
                  <a:srgbClr val="4299A1"/>
                </a:solidFill>
                <a:latin typeface="Calibri" pitchFamily="34" charset="0"/>
              </a:rPr>
              <a:t>Roadway geometric design</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3200" b="1">
                <a:solidFill>
                  <a:srgbClr val="4299A1"/>
                </a:solidFill>
                <a:latin typeface="Calibri" pitchFamily="34" charset="0"/>
              </a:rPr>
              <a:t>Cybersecurity for states and locals</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3200" b="1">
                <a:solidFill>
                  <a:srgbClr val="4299A1"/>
                </a:solidFill>
                <a:latin typeface="Calibri" pitchFamily="34" charset="0"/>
              </a:rPr>
              <a:t>Workforce capability strategies</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3200" b="1">
                <a:solidFill>
                  <a:srgbClr val="4299A1"/>
                </a:solidFill>
                <a:latin typeface="Calibri" pitchFamily="34" charset="0"/>
              </a:rPr>
              <a:t>Management of “Big” Data</a:t>
            </a:r>
            <a:endParaRPr lang="en-US" sz="3200" b="1">
              <a:solidFill>
                <a:srgbClr val="404040"/>
              </a:solidFill>
              <a:latin typeface="Calibri" pitchFamily="34" charset="0"/>
            </a:endParaRPr>
          </a:p>
          <a:p>
            <a:pPr lvl="1" indent="-457200" defTabSz="914400">
              <a:lnSpc>
                <a:spcPct val="90000"/>
              </a:lnSpc>
              <a:spcBef>
                <a:spcPts val="200"/>
              </a:spcBef>
              <a:spcAft>
                <a:spcPts val="400"/>
              </a:spcAft>
              <a:buClr>
                <a:schemeClr val="accent1"/>
              </a:buClr>
              <a:buFont typeface="Calibri" pitchFamily="34" charset="0"/>
              <a:buNone/>
            </a:pPr>
            <a:endParaRPr lang="en-US" sz="1600">
              <a:solidFill>
                <a:srgbClr val="404040"/>
              </a:solidFill>
              <a:latin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solidFill>
                  <a:srgbClr val="4299A1"/>
                </a:solidFill>
              </a:rPr>
              <a:t>ROAD INFRASTRUCTURE DESIGN FOR AV</a:t>
            </a:r>
          </a:p>
        </p:txBody>
      </p:sp>
      <p:sp>
        <p:nvSpPr>
          <p:cNvPr id="3" name="Content Placeholder 2"/>
          <p:cNvSpPr>
            <a:spLocks noGrp="1"/>
          </p:cNvSpPr>
          <p:nvPr>
            <p:ph idx="4294967295"/>
          </p:nvPr>
        </p:nvSpPr>
        <p:spPr>
          <a:xfrm>
            <a:off x="338138" y="1846263"/>
            <a:ext cx="6078537" cy="4432300"/>
          </a:xfrm>
        </p:spPr>
        <p:txBody>
          <a:bodyPr>
            <a:normAutofit/>
          </a:bodyPr>
          <a:lstStyle/>
          <a:p>
            <a:pPr marL="457200" indent="-457200">
              <a:lnSpc>
                <a:spcPct val="80000"/>
              </a:lnSpc>
              <a:buFont typeface="Wingdings" pitchFamily="2" charset="2"/>
              <a:buChar char="Ø"/>
            </a:pPr>
            <a:r>
              <a:rPr lang="en-US" sz="2600" b="1" dirty="0">
                <a:solidFill>
                  <a:srgbClr val="515151"/>
                </a:solidFill>
              </a:rPr>
              <a:t>RPS</a:t>
            </a:r>
          </a:p>
          <a:p>
            <a:pPr marL="749300" lvl="1" indent="-457200">
              <a:lnSpc>
                <a:spcPct val="80000"/>
              </a:lnSpc>
              <a:buFont typeface="Wingdings" pitchFamily="2" charset="2"/>
              <a:buChar char="Ø"/>
            </a:pPr>
            <a:r>
              <a:rPr lang="en-US" sz="2400" b="1" dirty="0">
                <a:solidFill>
                  <a:srgbClr val="515151"/>
                </a:solidFill>
              </a:rPr>
              <a:t>Current standards and practices vary for signals, signs, and markings.  AVs require higher level of consistency and new </a:t>
            </a:r>
            <a:r>
              <a:rPr lang="en-US" sz="2400" b="1" dirty="0" smtClean="0">
                <a:solidFill>
                  <a:srgbClr val="515151"/>
                </a:solidFill>
              </a:rPr>
              <a:t>standards</a:t>
            </a:r>
            <a:endParaRPr lang="en-US" sz="2400" b="1" dirty="0">
              <a:solidFill>
                <a:srgbClr val="515151"/>
              </a:solidFill>
            </a:endParaRPr>
          </a:p>
          <a:p>
            <a:pPr marL="457200" indent="-457200">
              <a:lnSpc>
                <a:spcPct val="80000"/>
              </a:lnSpc>
              <a:buFont typeface="Wingdings" pitchFamily="2" charset="2"/>
              <a:buChar char="Ø"/>
            </a:pPr>
            <a:r>
              <a:rPr lang="en-US" sz="2600" b="1" dirty="0">
                <a:solidFill>
                  <a:srgbClr val="515151"/>
                </a:solidFill>
              </a:rPr>
              <a:t>Tasks</a:t>
            </a:r>
            <a:endParaRPr lang="en-US" sz="2500" b="1" dirty="0">
              <a:solidFill>
                <a:srgbClr val="515151"/>
              </a:solidFill>
            </a:endParaRPr>
          </a:p>
          <a:p>
            <a:pPr marL="749300" lvl="1" indent="-457200">
              <a:lnSpc>
                <a:spcPct val="80000"/>
              </a:lnSpc>
              <a:buFont typeface="Wingdings" pitchFamily="2" charset="2"/>
              <a:buChar char="Ø"/>
            </a:pPr>
            <a:r>
              <a:rPr lang="en-US" sz="2400" b="1" dirty="0">
                <a:solidFill>
                  <a:srgbClr val="515151"/>
                </a:solidFill>
              </a:rPr>
              <a:t>Summarize state-of-the-art and state-of-the-practice in signs, markings, and </a:t>
            </a:r>
            <a:r>
              <a:rPr lang="en-US" sz="2400" b="1" dirty="0" smtClean="0">
                <a:solidFill>
                  <a:srgbClr val="515151"/>
                </a:solidFill>
              </a:rPr>
              <a:t>signals</a:t>
            </a:r>
            <a:endParaRPr lang="en-US" sz="2400" b="1" dirty="0">
              <a:solidFill>
                <a:srgbClr val="515151"/>
              </a:solidFill>
            </a:endParaRPr>
          </a:p>
          <a:p>
            <a:pPr marL="749300" lvl="1" indent="-457200">
              <a:lnSpc>
                <a:spcPct val="80000"/>
              </a:lnSpc>
              <a:buFont typeface="Wingdings" pitchFamily="2" charset="2"/>
              <a:buChar char="Ø"/>
            </a:pPr>
            <a:r>
              <a:rPr lang="en-US" sz="2400" b="1" dirty="0">
                <a:solidFill>
                  <a:srgbClr val="515151"/>
                </a:solidFill>
              </a:rPr>
              <a:t>Analyze issues w.r.t. MUTCD, “green book”, and other </a:t>
            </a:r>
            <a:r>
              <a:rPr lang="en-US" sz="2400" b="1" dirty="0" smtClean="0">
                <a:solidFill>
                  <a:srgbClr val="515151"/>
                </a:solidFill>
              </a:rPr>
              <a:t>standards</a:t>
            </a:r>
            <a:endParaRPr lang="en-US" sz="2400" b="1" dirty="0">
              <a:solidFill>
                <a:srgbClr val="515151"/>
              </a:solidFill>
            </a:endParaRPr>
          </a:p>
          <a:p>
            <a:pPr marL="749300" lvl="1" indent="-457200">
              <a:lnSpc>
                <a:spcPct val="80000"/>
              </a:lnSpc>
              <a:buFont typeface="Wingdings" pitchFamily="2" charset="2"/>
              <a:buChar char="Ø"/>
            </a:pPr>
            <a:r>
              <a:rPr lang="en-US" sz="2400" b="1" dirty="0">
                <a:solidFill>
                  <a:srgbClr val="515151"/>
                </a:solidFill>
              </a:rPr>
              <a:t>Summarize recommendations and develop action plan</a:t>
            </a:r>
            <a:endParaRPr lang="en-US" sz="2400" b="1" dirty="0">
              <a:solidFill>
                <a:schemeClr val="accent2"/>
              </a:solidFill>
            </a:endParaRPr>
          </a:p>
        </p:txBody>
      </p:sp>
      <p:sp>
        <p:nvSpPr>
          <p:cNvPr id="7" name="Content Placeholder 2"/>
          <p:cNvSpPr txBox="1">
            <a:spLocks/>
          </p:cNvSpPr>
          <p:nvPr/>
        </p:nvSpPr>
        <p:spPr>
          <a:xfrm>
            <a:off x="6592888" y="1809750"/>
            <a:ext cx="4508500" cy="4022725"/>
          </a:xfrm>
          <a:prstGeom prst="rect">
            <a:avLst/>
          </a:prstGeom>
        </p:spPr>
        <p:txBody>
          <a:bodyPr lIns="0" rIns="0">
            <a:normAutofit lnSpcReduction="10000"/>
          </a:bodyPr>
          <a:lstStyle/>
          <a:p>
            <a:pPr marL="457200" indent="-457200" defTabSz="914400">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Reports on state of the art and next steps</a:t>
            </a:r>
            <a:endParaRPr lang="en-US" sz="2800" b="1" dirty="0">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18 months, $750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High.  AV developers are already testing in real-world environments that are highly </a:t>
            </a:r>
            <a:r>
              <a:rPr lang="en-US" sz="2400" b="1" dirty="0" smtClean="0">
                <a:solidFill>
                  <a:srgbClr val="515151"/>
                </a:solidFill>
                <a:latin typeface="Calibri" pitchFamily="34" charset="0"/>
              </a:rPr>
              <a:t>localized</a:t>
            </a:r>
            <a:endParaRPr lang="en-US" sz="3600" b="1" dirty="0">
              <a:solidFill>
                <a:schemeClr val="accent2"/>
              </a:solidFill>
              <a:latin typeface="Calibri" pitchFamily="34" charset="0"/>
            </a:endParaRPr>
          </a:p>
        </p:txBody>
      </p:sp>
      <p:pic>
        <p:nvPicPr>
          <p:cNvPr id="6" name="Picture 10"/>
          <p:cNvPicPr>
            <a:picLocks noChangeAspect="1"/>
          </p:cNvPicPr>
          <p:nvPr/>
        </p:nvPicPr>
        <p:blipFill>
          <a:blip r:embed="rId3"/>
          <a:srcRect/>
          <a:stretch>
            <a:fillRect/>
          </a:stretch>
        </p:blipFill>
        <p:spPr bwMode="auto">
          <a:xfrm>
            <a:off x="11044238" y="4119989"/>
            <a:ext cx="982662" cy="2361774"/>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solidFill>
                  <a:srgbClr val="4299A1"/>
                </a:solidFill>
              </a:rPr>
              <a:t>TOOLS FOR PREDICTING IMPACTS OF AV/CV</a:t>
            </a:r>
          </a:p>
        </p:txBody>
      </p:sp>
      <p:sp>
        <p:nvSpPr>
          <p:cNvPr id="3" name="Content Placeholder 2"/>
          <p:cNvSpPr>
            <a:spLocks noGrp="1"/>
          </p:cNvSpPr>
          <p:nvPr>
            <p:ph idx="4294967295"/>
          </p:nvPr>
        </p:nvSpPr>
        <p:spPr>
          <a:xfrm>
            <a:off x="338138" y="1846263"/>
            <a:ext cx="5929312" cy="4432300"/>
          </a:xfrm>
        </p:spPr>
        <p:txBody>
          <a:bodyPr>
            <a:normAutofit lnSpcReduction="10000"/>
          </a:bodyPr>
          <a:lstStyle/>
          <a:p>
            <a:pPr marL="457200" indent="-457200">
              <a:lnSpc>
                <a:spcPct val="80000"/>
              </a:lnSpc>
              <a:buFont typeface="Wingdings" pitchFamily="2" charset="2"/>
              <a:buChar char="Ø"/>
            </a:pPr>
            <a:r>
              <a:rPr lang="en-US" sz="2600" b="1" dirty="0">
                <a:solidFill>
                  <a:srgbClr val="515151"/>
                </a:solidFill>
              </a:rPr>
              <a:t>RPS</a:t>
            </a:r>
          </a:p>
          <a:p>
            <a:pPr marL="749300" lvl="1" indent="-457200">
              <a:lnSpc>
                <a:spcPct val="80000"/>
              </a:lnSpc>
              <a:buFont typeface="Wingdings" pitchFamily="2" charset="2"/>
              <a:buChar char="Ø"/>
            </a:pPr>
            <a:r>
              <a:rPr lang="en-US" sz="2400" b="1" dirty="0">
                <a:solidFill>
                  <a:srgbClr val="515151"/>
                </a:solidFill>
              </a:rPr>
              <a:t>AV/CV are expected to provide positive B/C. Current tools are not designed to represent their effects </a:t>
            </a:r>
            <a:r>
              <a:rPr lang="en-US" sz="2400" b="1" dirty="0" smtClean="0">
                <a:solidFill>
                  <a:srgbClr val="515151"/>
                </a:solidFill>
              </a:rPr>
              <a:t>accurately</a:t>
            </a:r>
            <a:endParaRPr lang="en-US" sz="2400" b="1" dirty="0">
              <a:solidFill>
                <a:srgbClr val="515151"/>
              </a:solidFill>
            </a:endParaRPr>
          </a:p>
          <a:p>
            <a:pPr marL="457200" indent="-457200">
              <a:lnSpc>
                <a:spcPct val="80000"/>
              </a:lnSpc>
              <a:buFont typeface="Wingdings" pitchFamily="2" charset="2"/>
              <a:buChar char="Ø"/>
            </a:pPr>
            <a:r>
              <a:rPr lang="en-US" sz="2600" b="1" dirty="0">
                <a:solidFill>
                  <a:srgbClr val="515151"/>
                </a:solidFill>
              </a:rPr>
              <a:t>Tasks</a:t>
            </a:r>
            <a:endParaRPr lang="en-US" sz="2500" b="1" dirty="0">
              <a:solidFill>
                <a:srgbClr val="515151"/>
              </a:solidFill>
            </a:endParaRPr>
          </a:p>
          <a:p>
            <a:pPr marL="749300" lvl="1" indent="-457200">
              <a:lnSpc>
                <a:spcPct val="80000"/>
              </a:lnSpc>
              <a:buFont typeface="Wingdings" pitchFamily="2" charset="2"/>
              <a:buChar char="Ø"/>
            </a:pPr>
            <a:r>
              <a:rPr lang="en-US" sz="2400" b="1" dirty="0">
                <a:solidFill>
                  <a:srgbClr val="515151"/>
                </a:solidFill>
              </a:rPr>
              <a:t>Identify types of benefits and performance </a:t>
            </a:r>
            <a:r>
              <a:rPr lang="en-US" sz="2400" b="1" dirty="0" smtClean="0">
                <a:solidFill>
                  <a:srgbClr val="515151"/>
                </a:solidFill>
              </a:rPr>
              <a:t>metrics</a:t>
            </a:r>
            <a:endParaRPr lang="en-US" sz="2400" b="1" dirty="0">
              <a:solidFill>
                <a:srgbClr val="515151"/>
              </a:solidFill>
            </a:endParaRPr>
          </a:p>
          <a:p>
            <a:pPr marL="749300" lvl="1" indent="-457200">
              <a:lnSpc>
                <a:spcPct val="80000"/>
              </a:lnSpc>
              <a:buFont typeface="Wingdings" pitchFamily="2" charset="2"/>
              <a:buChar char="Ø"/>
            </a:pPr>
            <a:r>
              <a:rPr lang="en-US" sz="2400" b="1" dirty="0">
                <a:solidFill>
                  <a:srgbClr val="515151"/>
                </a:solidFill>
              </a:rPr>
              <a:t>Identify types of models needed for </a:t>
            </a:r>
            <a:r>
              <a:rPr lang="en-US" sz="2400" b="1" dirty="0" smtClean="0">
                <a:solidFill>
                  <a:srgbClr val="515151"/>
                </a:solidFill>
              </a:rPr>
              <a:t>prediction</a:t>
            </a:r>
            <a:endParaRPr lang="en-US" sz="2400" b="1" dirty="0">
              <a:solidFill>
                <a:srgbClr val="515151"/>
              </a:solidFill>
            </a:endParaRPr>
          </a:p>
          <a:p>
            <a:pPr marL="749300" lvl="1" indent="-457200">
              <a:lnSpc>
                <a:spcPct val="80000"/>
              </a:lnSpc>
              <a:buFont typeface="Wingdings" pitchFamily="2" charset="2"/>
              <a:buChar char="Ø"/>
            </a:pPr>
            <a:r>
              <a:rPr lang="en-US" sz="2400" b="1" dirty="0">
                <a:solidFill>
                  <a:srgbClr val="515151"/>
                </a:solidFill>
              </a:rPr>
              <a:t>Identify specification for modifications to existing models</a:t>
            </a:r>
          </a:p>
          <a:p>
            <a:pPr marL="749300" lvl="1" indent="-457200">
              <a:lnSpc>
                <a:spcPct val="80000"/>
              </a:lnSpc>
              <a:buFont typeface="Wingdings" pitchFamily="2" charset="2"/>
              <a:buChar char="Ø"/>
            </a:pPr>
            <a:r>
              <a:rPr lang="en-US" sz="2400" b="1" dirty="0">
                <a:solidFill>
                  <a:srgbClr val="515151"/>
                </a:solidFill>
              </a:rPr>
              <a:t>Implement and test in existing model </a:t>
            </a:r>
            <a:r>
              <a:rPr lang="en-US" sz="2400" b="1" dirty="0" smtClean="0">
                <a:solidFill>
                  <a:srgbClr val="515151"/>
                </a:solidFill>
              </a:rPr>
              <a:t>frameworks</a:t>
            </a:r>
            <a:endParaRPr lang="en-US" sz="2400" b="1" dirty="0">
              <a:solidFill>
                <a:schemeClr val="accent2"/>
              </a:solidFill>
            </a:endParaRPr>
          </a:p>
        </p:txBody>
      </p:sp>
      <p:sp>
        <p:nvSpPr>
          <p:cNvPr id="7" name="Content Placeholder 2"/>
          <p:cNvSpPr txBox="1">
            <a:spLocks/>
          </p:cNvSpPr>
          <p:nvPr/>
        </p:nvSpPr>
        <p:spPr>
          <a:xfrm>
            <a:off x="6418263" y="1758950"/>
            <a:ext cx="4508500" cy="4022725"/>
          </a:xfrm>
          <a:prstGeom prst="rect">
            <a:avLst/>
          </a:prstGeom>
        </p:spPr>
        <p:txBody>
          <a:bodyPr lIns="0" rIns="0">
            <a:normAutofit lnSpcReduction="10000"/>
          </a:bodyPr>
          <a:lstStyle/>
          <a:p>
            <a:pPr marL="457200" indent="-457200" defTabSz="914400">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Report, validated models, model documentation, case study results</a:t>
            </a:r>
            <a:endParaRPr lang="en-US" sz="2800" b="1" dirty="0">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24 months, $3000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High.  No current basis for agency planning.  Project can be </a:t>
            </a:r>
            <a:r>
              <a:rPr lang="en-US" sz="2400" b="1" dirty="0" smtClean="0">
                <a:solidFill>
                  <a:srgbClr val="515151"/>
                </a:solidFill>
                <a:latin typeface="Calibri" pitchFamily="34" charset="0"/>
              </a:rPr>
              <a:t>phased</a:t>
            </a:r>
            <a:endParaRPr lang="en-US" sz="3600" b="1" dirty="0">
              <a:solidFill>
                <a:schemeClr val="accent2"/>
              </a:solidFill>
              <a:latin typeface="Calibri" pitchFamily="34" charset="0"/>
            </a:endParaRPr>
          </a:p>
        </p:txBody>
      </p:sp>
      <p:pic>
        <p:nvPicPr>
          <p:cNvPr id="6" name="Picture 10"/>
          <p:cNvPicPr>
            <a:picLocks noChangeAspect="1"/>
          </p:cNvPicPr>
          <p:nvPr/>
        </p:nvPicPr>
        <p:blipFill>
          <a:blip r:embed="rId3"/>
          <a:srcRect/>
          <a:stretch>
            <a:fillRect/>
          </a:stretch>
        </p:blipFill>
        <p:spPr bwMode="auto">
          <a:xfrm>
            <a:off x="11044238" y="4119989"/>
            <a:ext cx="982662" cy="2361774"/>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solidFill>
                  <a:srgbClr val="4299A1"/>
                </a:solidFill>
              </a:rPr>
              <a:t>AV/CV APPLICATIONS FOR AGENCY MAINTENANCE FLEETS</a:t>
            </a:r>
          </a:p>
        </p:txBody>
      </p:sp>
      <p:sp>
        <p:nvSpPr>
          <p:cNvPr id="3" name="Content Placeholder 2"/>
          <p:cNvSpPr>
            <a:spLocks noGrp="1"/>
          </p:cNvSpPr>
          <p:nvPr>
            <p:ph idx="4294967295"/>
          </p:nvPr>
        </p:nvSpPr>
        <p:spPr>
          <a:xfrm>
            <a:off x="338138" y="1846263"/>
            <a:ext cx="6029325" cy="4432300"/>
          </a:xfrm>
        </p:spPr>
        <p:txBody>
          <a:bodyPr>
            <a:normAutofit lnSpcReduction="10000"/>
          </a:bodyPr>
          <a:lstStyle/>
          <a:p>
            <a:pPr marL="457200" indent="-457200">
              <a:lnSpc>
                <a:spcPct val="80000"/>
              </a:lnSpc>
              <a:buFont typeface="Wingdings" pitchFamily="2" charset="2"/>
              <a:buChar char="Ø"/>
            </a:pPr>
            <a:r>
              <a:rPr lang="en-US" sz="3100" b="1" dirty="0">
                <a:solidFill>
                  <a:srgbClr val="515151"/>
                </a:solidFill>
              </a:rPr>
              <a:t>RPS</a:t>
            </a:r>
          </a:p>
          <a:p>
            <a:pPr marL="749300" lvl="1" indent="-457200">
              <a:lnSpc>
                <a:spcPct val="80000"/>
              </a:lnSpc>
              <a:buFont typeface="Wingdings" pitchFamily="2" charset="2"/>
              <a:buChar char="Ø"/>
            </a:pPr>
            <a:r>
              <a:rPr lang="en-US" sz="2600" b="1" dirty="0">
                <a:solidFill>
                  <a:srgbClr val="515151"/>
                </a:solidFill>
              </a:rPr>
              <a:t>Agencies have in-house resources for AV/CV application testing and development and could benefit directly from </a:t>
            </a:r>
            <a:r>
              <a:rPr lang="en-US" sz="2600" b="1" dirty="0" smtClean="0">
                <a:solidFill>
                  <a:srgbClr val="515151"/>
                </a:solidFill>
              </a:rPr>
              <a:t>implementation</a:t>
            </a:r>
            <a:endParaRPr lang="en-US" sz="2600" b="1" dirty="0">
              <a:solidFill>
                <a:srgbClr val="515151"/>
              </a:solidFill>
            </a:endParaRPr>
          </a:p>
          <a:p>
            <a:pPr marL="457200" indent="-457200">
              <a:lnSpc>
                <a:spcPct val="80000"/>
              </a:lnSpc>
              <a:buFont typeface="Wingdings" pitchFamily="2" charset="2"/>
              <a:buChar char="Ø"/>
            </a:pPr>
            <a:r>
              <a:rPr lang="en-US" sz="3100" b="1" dirty="0">
                <a:solidFill>
                  <a:srgbClr val="515151"/>
                </a:solidFill>
              </a:rPr>
              <a:t>Tasks</a:t>
            </a:r>
            <a:endParaRPr lang="en-US" sz="3000" b="1" dirty="0">
              <a:solidFill>
                <a:srgbClr val="515151"/>
              </a:solidFill>
            </a:endParaRPr>
          </a:p>
          <a:p>
            <a:pPr marL="749300" lvl="1" indent="-457200">
              <a:lnSpc>
                <a:spcPct val="80000"/>
              </a:lnSpc>
              <a:buFont typeface="Wingdings" pitchFamily="2" charset="2"/>
              <a:buChar char="Ø"/>
            </a:pPr>
            <a:r>
              <a:rPr lang="en-US" sz="2600" b="1" dirty="0">
                <a:solidFill>
                  <a:srgbClr val="515151"/>
                </a:solidFill>
              </a:rPr>
              <a:t>Summarize state of the art and state of the practice in maintenance fleet </a:t>
            </a:r>
            <a:r>
              <a:rPr lang="en-US" sz="2600" b="1" dirty="0" smtClean="0">
                <a:solidFill>
                  <a:srgbClr val="515151"/>
                </a:solidFill>
              </a:rPr>
              <a:t>technology</a:t>
            </a:r>
            <a:endParaRPr lang="en-US" sz="2600" b="1" dirty="0">
              <a:solidFill>
                <a:srgbClr val="515151"/>
              </a:solidFill>
            </a:endParaRPr>
          </a:p>
          <a:p>
            <a:pPr marL="749300" lvl="1" indent="-457200">
              <a:lnSpc>
                <a:spcPct val="80000"/>
              </a:lnSpc>
              <a:buFont typeface="Wingdings" pitchFamily="2" charset="2"/>
              <a:buChar char="Ø"/>
            </a:pPr>
            <a:r>
              <a:rPr lang="en-US" sz="2600" b="1" dirty="0">
                <a:solidFill>
                  <a:srgbClr val="515151"/>
                </a:solidFill>
              </a:rPr>
              <a:t>Identify “bundles” of applications relevant to maintenance </a:t>
            </a:r>
            <a:r>
              <a:rPr lang="en-US" sz="2600" b="1" dirty="0" smtClean="0">
                <a:solidFill>
                  <a:srgbClr val="515151"/>
                </a:solidFill>
              </a:rPr>
              <a:t>fleets</a:t>
            </a:r>
            <a:endParaRPr lang="en-US" sz="2600" b="1" dirty="0">
              <a:solidFill>
                <a:srgbClr val="515151"/>
              </a:solidFill>
            </a:endParaRPr>
          </a:p>
          <a:p>
            <a:pPr marL="749300" lvl="1" indent="-457200">
              <a:lnSpc>
                <a:spcPct val="80000"/>
              </a:lnSpc>
              <a:buFont typeface="Wingdings" pitchFamily="2" charset="2"/>
              <a:buChar char="Ø"/>
            </a:pPr>
            <a:r>
              <a:rPr lang="en-US" sz="2600" b="1" dirty="0">
                <a:solidFill>
                  <a:srgbClr val="515151"/>
                </a:solidFill>
              </a:rPr>
              <a:t>Develop action plan for next steps</a:t>
            </a:r>
            <a:endParaRPr lang="en-US" sz="3300" b="1" dirty="0">
              <a:solidFill>
                <a:schemeClr val="accent2"/>
              </a:solidFill>
            </a:endParaRPr>
          </a:p>
        </p:txBody>
      </p:sp>
      <p:sp>
        <p:nvSpPr>
          <p:cNvPr id="7" name="Content Placeholder 2"/>
          <p:cNvSpPr txBox="1">
            <a:spLocks/>
          </p:cNvSpPr>
          <p:nvPr/>
        </p:nvSpPr>
        <p:spPr>
          <a:xfrm>
            <a:off x="6694488" y="1770063"/>
            <a:ext cx="4508500" cy="40227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Report on potential applications and next steps</a:t>
            </a:r>
            <a:endParaRPr lang="en-US" sz="2800" b="1" dirty="0">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12 months, $100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Moderate.  No significant dependency on other </a:t>
            </a:r>
            <a:r>
              <a:rPr lang="en-US" sz="2400" b="1" dirty="0" smtClean="0">
                <a:solidFill>
                  <a:srgbClr val="515151"/>
                </a:solidFill>
                <a:latin typeface="Calibri" pitchFamily="34" charset="0"/>
              </a:rPr>
              <a:t>projects</a:t>
            </a:r>
            <a:endParaRPr lang="en-US" sz="3600" b="1" dirty="0">
              <a:solidFill>
                <a:schemeClr val="accent2"/>
              </a:solidFill>
              <a:latin typeface="Calibri" pitchFamily="34" charset="0"/>
            </a:endParaRPr>
          </a:p>
        </p:txBody>
      </p:sp>
      <p:pic>
        <p:nvPicPr>
          <p:cNvPr id="6" name="Picture 10"/>
          <p:cNvPicPr>
            <a:picLocks noChangeAspect="1"/>
          </p:cNvPicPr>
          <p:nvPr/>
        </p:nvPicPr>
        <p:blipFill>
          <a:blip r:embed="rId3"/>
          <a:srcRect/>
          <a:stretch>
            <a:fillRect/>
          </a:stretch>
        </p:blipFill>
        <p:spPr bwMode="auto">
          <a:xfrm>
            <a:off x="11044238" y="4119989"/>
            <a:ext cx="982662" cy="2361774"/>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solidFill>
                  <a:srgbClr val="4299A1"/>
                </a:solidFill>
              </a:rPr>
              <a:t>TECHNICAL RELATIONSHIPS BETWEEN CV AND AV SYSTEMS</a:t>
            </a:r>
          </a:p>
        </p:txBody>
      </p:sp>
      <p:sp>
        <p:nvSpPr>
          <p:cNvPr id="3" name="Content Placeholder 2"/>
          <p:cNvSpPr>
            <a:spLocks noGrp="1"/>
          </p:cNvSpPr>
          <p:nvPr>
            <p:ph idx="4294967295"/>
          </p:nvPr>
        </p:nvSpPr>
        <p:spPr>
          <a:xfrm>
            <a:off x="338138" y="1782763"/>
            <a:ext cx="6291262" cy="4432300"/>
          </a:xfrm>
        </p:spPr>
        <p:txBody>
          <a:bodyPr>
            <a:normAutofit lnSpcReduction="10000"/>
          </a:bodyPr>
          <a:lstStyle/>
          <a:p>
            <a:pPr marL="457200" indent="-457200">
              <a:lnSpc>
                <a:spcPct val="80000"/>
              </a:lnSpc>
              <a:buFont typeface="Wingdings" pitchFamily="2" charset="2"/>
              <a:buChar char="Ø"/>
            </a:pPr>
            <a:r>
              <a:rPr lang="en-US" sz="2400" b="1" dirty="0">
                <a:solidFill>
                  <a:srgbClr val="515151"/>
                </a:solidFill>
              </a:rPr>
              <a:t>RPS</a:t>
            </a:r>
          </a:p>
          <a:p>
            <a:pPr marL="749300" lvl="1" indent="-457200">
              <a:lnSpc>
                <a:spcPct val="80000"/>
              </a:lnSpc>
              <a:buFont typeface="Wingdings" pitchFamily="2" charset="2"/>
              <a:buChar char="Ø"/>
            </a:pPr>
            <a:r>
              <a:rPr lang="en-US" sz="2300" b="1" dirty="0">
                <a:solidFill>
                  <a:srgbClr val="515151"/>
                </a:solidFill>
              </a:rPr>
              <a:t>CV and AV interests are not yet aligned despite their </a:t>
            </a:r>
            <a:r>
              <a:rPr lang="en-US" sz="2300" b="1" dirty="0" smtClean="0">
                <a:solidFill>
                  <a:srgbClr val="515151"/>
                </a:solidFill>
              </a:rPr>
              <a:t>potential synergy</a:t>
            </a:r>
            <a:r>
              <a:rPr lang="en-US" sz="2300" b="1" dirty="0">
                <a:solidFill>
                  <a:srgbClr val="515151"/>
                </a:solidFill>
              </a:rPr>
              <a:t>.  Many have difficulty distinguishing the differences and </a:t>
            </a:r>
            <a:r>
              <a:rPr lang="en-US" sz="2300" b="1" dirty="0" smtClean="0">
                <a:solidFill>
                  <a:srgbClr val="515151"/>
                </a:solidFill>
              </a:rPr>
              <a:t>similarities</a:t>
            </a:r>
            <a:endParaRPr lang="en-US" sz="2300" b="1" dirty="0">
              <a:solidFill>
                <a:srgbClr val="515151"/>
              </a:solidFill>
            </a:endParaRPr>
          </a:p>
          <a:p>
            <a:pPr marL="457200" indent="-457200">
              <a:lnSpc>
                <a:spcPct val="80000"/>
              </a:lnSpc>
              <a:buFont typeface="Wingdings" pitchFamily="2" charset="2"/>
              <a:buChar char="Ø"/>
            </a:pPr>
            <a:r>
              <a:rPr lang="en-US" sz="2400" b="1" dirty="0">
                <a:solidFill>
                  <a:srgbClr val="515151"/>
                </a:solidFill>
              </a:rPr>
              <a:t>Tasks</a:t>
            </a:r>
          </a:p>
          <a:p>
            <a:pPr marL="749300" lvl="1" indent="-457200">
              <a:lnSpc>
                <a:spcPct val="80000"/>
              </a:lnSpc>
              <a:buFont typeface="Wingdings" pitchFamily="2" charset="2"/>
              <a:buChar char="Ø"/>
            </a:pPr>
            <a:r>
              <a:rPr lang="en-US" sz="2300" b="1" dirty="0">
                <a:solidFill>
                  <a:srgbClr val="515151"/>
                </a:solidFill>
              </a:rPr>
              <a:t>Identify requirements that AVs place on CV infrastructure</a:t>
            </a:r>
          </a:p>
          <a:p>
            <a:pPr marL="749300" lvl="1" indent="-457200">
              <a:lnSpc>
                <a:spcPct val="80000"/>
              </a:lnSpc>
              <a:buFont typeface="Wingdings" pitchFamily="2" charset="2"/>
              <a:buChar char="Ø"/>
            </a:pPr>
            <a:r>
              <a:rPr lang="en-US" sz="2300" b="1" dirty="0">
                <a:solidFill>
                  <a:srgbClr val="515151"/>
                </a:solidFill>
              </a:rPr>
              <a:t>Identify issues of DSRC and other wireless means for supporting AV services</a:t>
            </a:r>
          </a:p>
          <a:p>
            <a:pPr marL="749300" lvl="1" indent="-457200">
              <a:lnSpc>
                <a:spcPct val="80000"/>
              </a:lnSpc>
              <a:buFont typeface="Wingdings" pitchFamily="2" charset="2"/>
              <a:buChar char="Ø"/>
            </a:pPr>
            <a:r>
              <a:rPr lang="en-US" sz="2300" b="1" dirty="0">
                <a:solidFill>
                  <a:srgbClr val="515151"/>
                </a:solidFill>
              </a:rPr>
              <a:t>Identify organization and institutional frameworks for CV infrastructure implementation</a:t>
            </a:r>
          </a:p>
          <a:p>
            <a:pPr marL="749300" lvl="1" indent="-457200">
              <a:lnSpc>
                <a:spcPct val="80000"/>
              </a:lnSpc>
              <a:buFont typeface="Wingdings" pitchFamily="2" charset="2"/>
              <a:buChar char="Ø"/>
            </a:pPr>
            <a:r>
              <a:rPr lang="en-US" sz="2300" b="1" dirty="0">
                <a:solidFill>
                  <a:srgbClr val="515151"/>
                </a:solidFill>
              </a:rPr>
              <a:t>Develop recommendations and action plan</a:t>
            </a:r>
            <a:endParaRPr lang="en-US" sz="2300" dirty="0">
              <a:solidFill>
                <a:schemeClr val="accent2"/>
              </a:solidFill>
            </a:endParaRPr>
          </a:p>
        </p:txBody>
      </p:sp>
      <p:sp>
        <p:nvSpPr>
          <p:cNvPr id="7" name="Content Placeholder 2"/>
          <p:cNvSpPr txBox="1">
            <a:spLocks/>
          </p:cNvSpPr>
          <p:nvPr/>
        </p:nvSpPr>
        <p:spPr>
          <a:xfrm>
            <a:off x="6680200" y="1871663"/>
            <a:ext cx="4332288" cy="40227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Report on how to provide CV support for AVs</a:t>
            </a:r>
            <a:endParaRPr lang="en-US" sz="2800" b="1">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12 months, $250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Moderate.  Cooperative AV deployment is not yet imminent</a:t>
            </a:r>
            <a:endParaRPr lang="en-US" sz="3600" b="1">
              <a:solidFill>
                <a:schemeClr val="accent2"/>
              </a:solidFill>
              <a:latin typeface="Calibri" pitchFamily="34" charset="0"/>
            </a:endParaRPr>
          </a:p>
        </p:txBody>
      </p:sp>
      <p:pic>
        <p:nvPicPr>
          <p:cNvPr id="6" name="Picture 10"/>
          <p:cNvPicPr>
            <a:picLocks noChangeAspect="1"/>
          </p:cNvPicPr>
          <p:nvPr/>
        </p:nvPicPr>
        <p:blipFill>
          <a:blip r:embed="rId3"/>
          <a:srcRect/>
          <a:stretch>
            <a:fillRect/>
          </a:stretch>
        </p:blipFill>
        <p:spPr bwMode="auto">
          <a:xfrm>
            <a:off x="11044238" y="4119989"/>
            <a:ext cx="982662" cy="2361774"/>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Number Placeholder 5"/>
          <p:cNvSpPr txBox="1">
            <a:spLocks noGrp="1"/>
          </p:cNvSpPr>
          <p:nvPr/>
        </p:nvSpPr>
        <p:spPr bwMode="auto">
          <a:xfrm>
            <a:off x="9901238" y="6459538"/>
            <a:ext cx="1311275" cy="365125"/>
          </a:xfrm>
          <a:prstGeom prst="rect">
            <a:avLst/>
          </a:prstGeom>
          <a:noFill/>
          <a:ln w="9525">
            <a:noFill/>
            <a:miter lim="800000"/>
            <a:headEnd/>
            <a:tailEnd/>
          </a:ln>
        </p:spPr>
        <p:txBody>
          <a:bodyPr anchor="ctr"/>
          <a:lstStyle/>
          <a:p>
            <a:pPr algn="r"/>
            <a:fld id="{244D58D5-5D13-4680-8BA9-C09D1E863690}" type="slidenum">
              <a:rPr lang="en-US" sz="1400">
                <a:solidFill>
                  <a:srgbClr val="FFFFFF"/>
                </a:solidFill>
                <a:latin typeface="Calibri" pitchFamily="34" charset="0"/>
              </a:rPr>
              <a:pPr algn="r"/>
              <a:t>2</a:t>
            </a:fld>
            <a:endParaRPr lang="en-US" sz="1400">
              <a:solidFill>
                <a:srgbClr val="FFFFFF"/>
              </a:solidFill>
              <a:latin typeface="Calibri" pitchFamily="34" charset="0"/>
            </a:endParaRPr>
          </a:p>
        </p:txBody>
      </p:sp>
      <p:sp>
        <p:nvSpPr>
          <p:cNvPr id="2" name="Title 1"/>
          <p:cNvSpPr>
            <a:spLocks noGrp="1"/>
          </p:cNvSpPr>
          <p:nvPr>
            <p:ph type="title" idx="4294967295"/>
          </p:nvPr>
        </p:nvSpPr>
        <p:spPr/>
        <p:txBody>
          <a:bodyPr wrap="square" numCol="1" anchorCtr="0" compatLnSpc="1">
            <a:prstTxWarp prst="textNoShape">
              <a:avLst/>
            </a:prstTxWarp>
          </a:bodyPr>
          <a:lstStyle/>
          <a:p>
            <a:pPr eaLnBrk="1" hangingPunct="1"/>
            <a:r>
              <a:rPr lang="en-US" sz="4000"/>
              <a:t>PROJECT MOTIVATION</a:t>
            </a:r>
          </a:p>
        </p:txBody>
      </p:sp>
      <p:sp>
        <p:nvSpPr>
          <p:cNvPr id="140292" name="Content Placeholder 2"/>
          <p:cNvSpPr>
            <a:spLocks noGrp="1"/>
          </p:cNvSpPr>
          <p:nvPr>
            <p:ph idx="4294967295"/>
          </p:nvPr>
        </p:nvSpPr>
        <p:spPr>
          <a:xfrm>
            <a:off x="338138" y="1846263"/>
            <a:ext cx="8072437" cy="4022725"/>
          </a:xfrm>
        </p:spPr>
        <p:txBody>
          <a:bodyPr/>
          <a:lstStyle/>
          <a:p>
            <a:pPr marL="457200" indent="-457200" eaLnBrk="1" hangingPunct="1">
              <a:lnSpc>
                <a:spcPct val="100000"/>
              </a:lnSpc>
              <a:buFont typeface="Wingdings" pitchFamily="2" charset="2"/>
              <a:buChar char="Ø"/>
            </a:pPr>
            <a:r>
              <a:rPr lang="en-US" sz="3600" b="1"/>
              <a:t>CV/AV technologies continue to advance towards introduction</a:t>
            </a:r>
          </a:p>
          <a:p>
            <a:pPr marL="457200" indent="-457200" eaLnBrk="1" hangingPunct="1">
              <a:lnSpc>
                <a:spcPct val="100000"/>
              </a:lnSpc>
              <a:buFont typeface="Wingdings" pitchFamily="2" charset="2"/>
              <a:buChar char="Ø"/>
            </a:pPr>
            <a:r>
              <a:rPr lang="en-US" sz="3600" b="1"/>
              <a:t>Open questions and issues remain for </a:t>
            </a:r>
            <a:r>
              <a:rPr lang="en-US" sz="3600" b="1" u="sng"/>
              <a:t>state and local agencies</a:t>
            </a:r>
          </a:p>
          <a:p>
            <a:pPr marL="457200" indent="-457200" eaLnBrk="1" hangingPunct="1">
              <a:lnSpc>
                <a:spcPct val="100000"/>
              </a:lnSpc>
              <a:buFont typeface="Wingdings" pitchFamily="2" charset="2"/>
              <a:buChar char="Ø"/>
            </a:pPr>
            <a:r>
              <a:rPr lang="en-US" sz="3600" b="1"/>
              <a:t>Develop a roadmap of research and related activities to close gaps</a:t>
            </a:r>
            <a:endParaRPr lang="en-US" sz="4400">
              <a:solidFill>
                <a:schemeClr val="accent2"/>
              </a:solidFill>
            </a:endParaRPr>
          </a:p>
        </p:txBody>
      </p:sp>
      <p:pic>
        <p:nvPicPr>
          <p:cNvPr id="140293" name="Picture 8"/>
          <p:cNvPicPr>
            <a:picLocks noChangeAspect="1"/>
          </p:cNvPicPr>
          <p:nvPr/>
        </p:nvPicPr>
        <p:blipFill>
          <a:blip r:embed="rId3"/>
          <a:srcRect/>
          <a:stretch>
            <a:fillRect/>
          </a:stretch>
        </p:blipFill>
        <p:spPr bwMode="auto">
          <a:xfrm>
            <a:off x="8621713" y="63500"/>
            <a:ext cx="3478212" cy="3478213"/>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solidFill>
                  <a:srgbClr val="4299A1"/>
                </a:solidFill>
              </a:rPr>
              <a:t>TRAFFIC CONTROL STRATEGIES WITH AV TECHNOLOGY</a:t>
            </a:r>
          </a:p>
        </p:txBody>
      </p:sp>
      <p:sp>
        <p:nvSpPr>
          <p:cNvPr id="3" name="Content Placeholder 2"/>
          <p:cNvSpPr>
            <a:spLocks noGrp="1"/>
          </p:cNvSpPr>
          <p:nvPr>
            <p:ph idx="4294967295"/>
          </p:nvPr>
        </p:nvSpPr>
        <p:spPr>
          <a:xfrm>
            <a:off x="338138" y="1782763"/>
            <a:ext cx="6654800" cy="4432300"/>
          </a:xfrm>
        </p:spPr>
        <p:txBody>
          <a:bodyPr>
            <a:normAutofit lnSpcReduction="10000"/>
          </a:bodyPr>
          <a:lstStyle/>
          <a:p>
            <a:pPr marL="457200" indent="-457200">
              <a:lnSpc>
                <a:spcPct val="80000"/>
              </a:lnSpc>
              <a:buFont typeface="Wingdings" pitchFamily="2" charset="2"/>
              <a:buChar char="Ø"/>
            </a:pPr>
            <a:r>
              <a:rPr lang="en-US" sz="2300" b="1" dirty="0">
                <a:solidFill>
                  <a:srgbClr val="515151"/>
                </a:solidFill>
              </a:rPr>
              <a:t>RPS</a:t>
            </a:r>
          </a:p>
          <a:p>
            <a:pPr marL="749300" lvl="1" indent="-457200">
              <a:lnSpc>
                <a:spcPct val="80000"/>
              </a:lnSpc>
              <a:buFont typeface="Wingdings" pitchFamily="2" charset="2"/>
              <a:buChar char="Ø"/>
            </a:pPr>
            <a:r>
              <a:rPr lang="en-US" sz="2200" b="1" dirty="0">
                <a:solidFill>
                  <a:srgbClr val="515151"/>
                </a:solidFill>
              </a:rPr>
              <a:t>Significant research has been done for CV technology and traffic control, but little distinction if the CV is an </a:t>
            </a:r>
            <a:r>
              <a:rPr lang="en-US" sz="2200" b="1" dirty="0" smtClean="0">
                <a:solidFill>
                  <a:srgbClr val="515151"/>
                </a:solidFill>
              </a:rPr>
              <a:t>AV</a:t>
            </a:r>
            <a:endParaRPr lang="en-US" sz="2200" b="1" dirty="0">
              <a:solidFill>
                <a:srgbClr val="515151"/>
              </a:solidFill>
            </a:endParaRPr>
          </a:p>
          <a:p>
            <a:pPr marL="457200" indent="-457200">
              <a:lnSpc>
                <a:spcPct val="80000"/>
              </a:lnSpc>
              <a:buFont typeface="Wingdings" pitchFamily="2" charset="2"/>
              <a:buChar char="Ø"/>
            </a:pPr>
            <a:r>
              <a:rPr lang="en-US" sz="2300" b="1" dirty="0">
                <a:solidFill>
                  <a:srgbClr val="515151"/>
                </a:solidFill>
              </a:rPr>
              <a:t>Tasks</a:t>
            </a:r>
            <a:endParaRPr lang="en-US" sz="2200" b="1" dirty="0">
              <a:solidFill>
                <a:srgbClr val="515151"/>
              </a:solidFill>
            </a:endParaRPr>
          </a:p>
          <a:p>
            <a:pPr marL="749300" lvl="1" indent="-457200">
              <a:lnSpc>
                <a:spcPct val="80000"/>
              </a:lnSpc>
              <a:buFont typeface="Wingdings" pitchFamily="2" charset="2"/>
              <a:buChar char="Ø"/>
            </a:pPr>
            <a:r>
              <a:rPr lang="en-US" sz="2200" b="1" dirty="0">
                <a:solidFill>
                  <a:srgbClr val="515151"/>
                </a:solidFill>
              </a:rPr>
              <a:t>Summarize state of the art in traffic control with CV data</a:t>
            </a:r>
          </a:p>
          <a:p>
            <a:pPr marL="749300" lvl="1" indent="-457200">
              <a:lnSpc>
                <a:spcPct val="80000"/>
              </a:lnSpc>
              <a:buFont typeface="Wingdings" pitchFamily="2" charset="2"/>
              <a:buChar char="Ø"/>
            </a:pPr>
            <a:r>
              <a:rPr lang="en-US" sz="2200" b="1" dirty="0">
                <a:solidFill>
                  <a:srgbClr val="515151"/>
                </a:solidFill>
              </a:rPr>
              <a:t>Develop concepts for traffic control enhancements with AVs phased in over time</a:t>
            </a:r>
          </a:p>
          <a:p>
            <a:pPr marL="749300" lvl="1" indent="-457200">
              <a:lnSpc>
                <a:spcPct val="80000"/>
              </a:lnSpc>
              <a:buFont typeface="Wingdings" pitchFamily="2" charset="2"/>
              <a:buChar char="Ø"/>
            </a:pPr>
            <a:r>
              <a:rPr lang="en-US" sz="2200" b="1" dirty="0">
                <a:solidFill>
                  <a:srgbClr val="515151"/>
                </a:solidFill>
              </a:rPr>
              <a:t>Special emphasis on low-speed urban environments</a:t>
            </a:r>
          </a:p>
          <a:p>
            <a:pPr marL="749300" lvl="1" indent="-457200">
              <a:lnSpc>
                <a:spcPct val="80000"/>
              </a:lnSpc>
              <a:buFont typeface="Wingdings" pitchFamily="2" charset="2"/>
              <a:buChar char="Ø"/>
            </a:pPr>
            <a:r>
              <a:rPr lang="en-US" sz="2200" b="1" dirty="0">
                <a:solidFill>
                  <a:srgbClr val="515151"/>
                </a:solidFill>
              </a:rPr>
              <a:t>Develop prototype software and applications that can be widely shared</a:t>
            </a:r>
          </a:p>
          <a:p>
            <a:pPr marL="749300" lvl="1" indent="-457200">
              <a:lnSpc>
                <a:spcPct val="80000"/>
              </a:lnSpc>
              <a:buFont typeface="Wingdings" pitchFamily="2" charset="2"/>
              <a:buChar char="Ø"/>
            </a:pPr>
            <a:r>
              <a:rPr lang="en-US" sz="2200" b="1" dirty="0">
                <a:solidFill>
                  <a:srgbClr val="515151"/>
                </a:solidFill>
              </a:rPr>
              <a:t>Summary report and action plan</a:t>
            </a:r>
            <a:endParaRPr lang="en-US" sz="2200" b="1" dirty="0">
              <a:solidFill>
                <a:schemeClr val="accent2"/>
              </a:solidFill>
            </a:endParaRPr>
          </a:p>
        </p:txBody>
      </p:sp>
      <p:sp>
        <p:nvSpPr>
          <p:cNvPr id="7" name="Content Placeholder 2"/>
          <p:cNvSpPr txBox="1">
            <a:spLocks/>
          </p:cNvSpPr>
          <p:nvPr/>
        </p:nvSpPr>
        <p:spPr>
          <a:xfrm>
            <a:off x="7219950" y="1870075"/>
            <a:ext cx="3854450" cy="40227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Report, open-source software</a:t>
            </a:r>
            <a:endParaRPr lang="en-US" sz="2800" b="1" dirty="0">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36 months, $1.5 M</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Moderate.  Project can be </a:t>
            </a:r>
            <a:r>
              <a:rPr lang="en-US" sz="2400" b="1" dirty="0" smtClean="0">
                <a:solidFill>
                  <a:srgbClr val="515151"/>
                </a:solidFill>
                <a:latin typeface="Calibri" pitchFamily="34" charset="0"/>
              </a:rPr>
              <a:t>phased</a:t>
            </a:r>
            <a:endParaRPr lang="en-US" sz="3600" b="1" dirty="0">
              <a:solidFill>
                <a:schemeClr val="accent2"/>
              </a:solidFill>
              <a:latin typeface="Calibri" pitchFamily="34" charset="0"/>
            </a:endParaRPr>
          </a:p>
        </p:txBody>
      </p:sp>
      <p:pic>
        <p:nvPicPr>
          <p:cNvPr id="6" name="Picture 10"/>
          <p:cNvPicPr>
            <a:picLocks noChangeAspect="1"/>
          </p:cNvPicPr>
          <p:nvPr/>
        </p:nvPicPr>
        <p:blipFill>
          <a:blip r:embed="rId3"/>
          <a:srcRect/>
          <a:stretch>
            <a:fillRect/>
          </a:stretch>
        </p:blipFill>
        <p:spPr bwMode="auto">
          <a:xfrm>
            <a:off x="11044238" y="4119989"/>
            <a:ext cx="982662" cy="2361774"/>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solidFill>
                  <a:srgbClr val="4299A1"/>
                </a:solidFill>
              </a:rPr>
              <a:t>DEDICATED LANES FOR PRIORITY USE BY AV/CV</a:t>
            </a:r>
          </a:p>
        </p:txBody>
      </p:sp>
      <p:sp>
        <p:nvSpPr>
          <p:cNvPr id="3" name="Content Placeholder 2"/>
          <p:cNvSpPr>
            <a:spLocks noGrp="1"/>
          </p:cNvSpPr>
          <p:nvPr>
            <p:ph idx="4294967295"/>
          </p:nvPr>
        </p:nvSpPr>
        <p:spPr>
          <a:xfrm>
            <a:off x="338138" y="1795463"/>
            <a:ext cx="6115050" cy="4432300"/>
          </a:xfrm>
        </p:spPr>
        <p:txBody>
          <a:bodyPr>
            <a:normAutofit lnSpcReduction="10000"/>
          </a:bodyPr>
          <a:lstStyle/>
          <a:p>
            <a:pPr marL="457200" indent="-457200">
              <a:lnSpc>
                <a:spcPct val="80000"/>
              </a:lnSpc>
              <a:buFont typeface="Wingdings" pitchFamily="2" charset="2"/>
              <a:buChar char="Ø"/>
            </a:pPr>
            <a:r>
              <a:rPr lang="en-US" sz="2300" b="1" dirty="0">
                <a:solidFill>
                  <a:srgbClr val="515151"/>
                </a:solidFill>
              </a:rPr>
              <a:t>RPS</a:t>
            </a:r>
          </a:p>
          <a:p>
            <a:pPr marL="749300" lvl="1" indent="-457200">
              <a:lnSpc>
                <a:spcPct val="80000"/>
              </a:lnSpc>
              <a:buFont typeface="Wingdings" pitchFamily="2" charset="2"/>
              <a:buChar char="Ø"/>
            </a:pPr>
            <a:r>
              <a:rPr lang="en-US" sz="2200" b="1" dirty="0">
                <a:solidFill>
                  <a:srgbClr val="515151"/>
                </a:solidFill>
              </a:rPr>
              <a:t>AV/CV technology can have strong synergy with HOV/HOT lanes, as a location where equipped vehicle market penetration can be concentrated to maximize </a:t>
            </a:r>
            <a:r>
              <a:rPr lang="en-US" sz="2200" b="1" dirty="0" smtClean="0">
                <a:solidFill>
                  <a:srgbClr val="515151"/>
                </a:solidFill>
              </a:rPr>
              <a:t>benefits</a:t>
            </a:r>
            <a:endParaRPr lang="en-US" sz="2200" b="1" dirty="0">
              <a:solidFill>
                <a:srgbClr val="515151"/>
              </a:solidFill>
            </a:endParaRPr>
          </a:p>
          <a:p>
            <a:pPr marL="457200" indent="-457200">
              <a:lnSpc>
                <a:spcPct val="80000"/>
              </a:lnSpc>
              <a:buFont typeface="Wingdings" pitchFamily="2" charset="2"/>
              <a:buChar char="Ø"/>
            </a:pPr>
            <a:r>
              <a:rPr lang="en-US" sz="2300" b="1" dirty="0">
                <a:solidFill>
                  <a:srgbClr val="515151"/>
                </a:solidFill>
              </a:rPr>
              <a:t>Tasks</a:t>
            </a:r>
            <a:endParaRPr lang="en-US" sz="2200" b="1" dirty="0">
              <a:solidFill>
                <a:srgbClr val="515151"/>
              </a:solidFill>
            </a:endParaRPr>
          </a:p>
          <a:p>
            <a:pPr marL="749300" lvl="1" indent="-457200">
              <a:lnSpc>
                <a:spcPct val="80000"/>
              </a:lnSpc>
              <a:buFont typeface="Wingdings" pitchFamily="2" charset="2"/>
              <a:buChar char="Ø"/>
            </a:pPr>
            <a:r>
              <a:rPr lang="en-US" sz="2200" b="1" dirty="0">
                <a:solidFill>
                  <a:srgbClr val="515151"/>
                </a:solidFill>
              </a:rPr>
              <a:t>Identify categories of benefits and dis-benefits from dedicating lanes to CV/AV</a:t>
            </a:r>
          </a:p>
          <a:p>
            <a:pPr marL="749300" lvl="1" indent="-457200">
              <a:lnSpc>
                <a:spcPct val="80000"/>
              </a:lnSpc>
              <a:buFont typeface="Wingdings" pitchFamily="2" charset="2"/>
              <a:buChar char="Ø"/>
            </a:pPr>
            <a:r>
              <a:rPr lang="en-US" sz="2200" b="1" dirty="0">
                <a:solidFill>
                  <a:srgbClr val="515151"/>
                </a:solidFill>
              </a:rPr>
              <a:t>Identify changes to modeling frameworks (project 2.2) to estimate benefits</a:t>
            </a:r>
          </a:p>
          <a:p>
            <a:pPr marL="749300" lvl="1" indent="-457200">
              <a:lnSpc>
                <a:spcPct val="80000"/>
              </a:lnSpc>
              <a:buFont typeface="Wingdings" pitchFamily="2" charset="2"/>
              <a:buChar char="Ø"/>
            </a:pPr>
            <a:r>
              <a:rPr lang="en-US" sz="2200" b="1" dirty="0">
                <a:solidFill>
                  <a:srgbClr val="515151"/>
                </a:solidFill>
              </a:rPr>
              <a:t>Perform case studies on diverse sites</a:t>
            </a:r>
          </a:p>
          <a:p>
            <a:pPr marL="749300" lvl="1" indent="-457200">
              <a:lnSpc>
                <a:spcPct val="80000"/>
              </a:lnSpc>
              <a:buFont typeface="Wingdings" pitchFamily="2" charset="2"/>
              <a:buChar char="Ø"/>
            </a:pPr>
            <a:r>
              <a:rPr lang="en-US" sz="2200" b="1" dirty="0">
                <a:solidFill>
                  <a:srgbClr val="515151"/>
                </a:solidFill>
              </a:rPr>
              <a:t>Identify policy actions where B/C could support lane dedication </a:t>
            </a:r>
          </a:p>
          <a:p>
            <a:pPr marL="749300" lvl="1" indent="-457200">
              <a:lnSpc>
                <a:spcPct val="80000"/>
              </a:lnSpc>
              <a:buFont typeface="Wingdings" pitchFamily="2" charset="2"/>
              <a:buChar char="Ø"/>
            </a:pPr>
            <a:r>
              <a:rPr lang="en-US" sz="2200" b="1" dirty="0">
                <a:solidFill>
                  <a:srgbClr val="515151"/>
                </a:solidFill>
              </a:rPr>
              <a:t>Summary report and action plan</a:t>
            </a:r>
            <a:endParaRPr lang="en-US" sz="2200" b="1" dirty="0">
              <a:solidFill>
                <a:schemeClr val="accent2"/>
              </a:solidFill>
            </a:endParaRPr>
          </a:p>
        </p:txBody>
      </p:sp>
      <p:sp>
        <p:nvSpPr>
          <p:cNvPr id="7" name="Content Placeholder 2"/>
          <p:cNvSpPr txBox="1">
            <a:spLocks/>
          </p:cNvSpPr>
          <p:nvPr/>
        </p:nvSpPr>
        <p:spPr>
          <a:xfrm>
            <a:off x="6656388" y="1833563"/>
            <a:ext cx="4508500" cy="40227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Report on benefits, with guidelines for choosing where to dedicate lanes</a:t>
            </a:r>
            <a:endParaRPr lang="en-US" sz="2800" b="1">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18 months, $500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Moderate.  Needs modeling tools from project 2.2</a:t>
            </a:r>
            <a:endParaRPr lang="en-US" sz="3600" b="1">
              <a:solidFill>
                <a:schemeClr val="accent2"/>
              </a:solidFill>
              <a:latin typeface="Calibri" pitchFamily="34" charset="0"/>
            </a:endParaRPr>
          </a:p>
        </p:txBody>
      </p:sp>
      <p:pic>
        <p:nvPicPr>
          <p:cNvPr id="6" name="Picture 10"/>
          <p:cNvPicPr>
            <a:picLocks noChangeAspect="1"/>
          </p:cNvPicPr>
          <p:nvPr/>
        </p:nvPicPr>
        <p:blipFill>
          <a:blip r:embed="rId3"/>
          <a:srcRect/>
          <a:stretch>
            <a:fillRect/>
          </a:stretch>
        </p:blipFill>
        <p:spPr bwMode="auto">
          <a:xfrm>
            <a:off x="11044238" y="4119989"/>
            <a:ext cx="982662" cy="2361774"/>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solidFill>
                  <a:srgbClr val="4299A1"/>
                </a:solidFill>
              </a:rPr>
              <a:t>GEOMETRIC DESIGN CONCEPTS FOR AV OPERATIONS</a:t>
            </a:r>
          </a:p>
        </p:txBody>
      </p:sp>
      <p:sp>
        <p:nvSpPr>
          <p:cNvPr id="3" name="Content Placeholder 2"/>
          <p:cNvSpPr>
            <a:spLocks noGrp="1"/>
          </p:cNvSpPr>
          <p:nvPr>
            <p:ph idx="4294967295"/>
          </p:nvPr>
        </p:nvSpPr>
        <p:spPr>
          <a:xfrm>
            <a:off x="338138" y="1782763"/>
            <a:ext cx="6686550" cy="4432300"/>
          </a:xfrm>
        </p:spPr>
        <p:txBody>
          <a:bodyPr>
            <a:normAutofit/>
          </a:bodyPr>
          <a:lstStyle/>
          <a:p>
            <a:pPr marL="457200" indent="-457200">
              <a:lnSpc>
                <a:spcPct val="80000"/>
              </a:lnSpc>
              <a:buFont typeface="Wingdings" pitchFamily="2" charset="2"/>
              <a:buChar char="Ø"/>
            </a:pPr>
            <a:r>
              <a:rPr lang="en-US" sz="2100" b="1" dirty="0">
                <a:solidFill>
                  <a:srgbClr val="515151"/>
                </a:solidFill>
              </a:rPr>
              <a:t>RPS</a:t>
            </a:r>
          </a:p>
          <a:p>
            <a:pPr marL="749300" lvl="1" indent="-457200">
              <a:lnSpc>
                <a:spcPct val="80000"/>
              </a:lnSpc>
              <a:buFont typeface="Wingdings" pitchFamily="2" charset="2"/>
              <a:buChar char="Ø"/>
            </a:pPr>
            <a:r>
              <a:rPr lang="en-US" sz="2000" b="1" dirty="0">
                <a:solidFill>
                  <a:srgbClr val="515151"/>
                </a:solidFill>
              </a:rPr>
              <a:t>AVs could become better than humans in following </a:t>
            </a:r>
            <a:r>
              <a:rPr lang="en-US" sz="2000" b="1" dirty="0" smtClean="0">
                <a:solidFill>
                  <a:srgbClr val="515151"/>
                </a:solidFill>
              </a:rPr>
              <a:t>lanes; new </a:t>
            </a:r>
            <a:r>
              <a:rPr lang="en-US" sz="2000" b="1" dirty="0">
                <a:solidFill>
                  <a:srgbClr val="515151"/>
                </a:solidFill>
              </a:rPr>
              <a:t>business models for shared-use AVs will change needs for parking; relocating bicycle and pedestrian facilities, new types of urban facilities segregating AV operations from human </a:t>
            </a:r>
            <a:r>
              <a:rPr lang="en-US" sz="2000" b="1" dirty="0" smtClean="0">
                <a:solidFill>
                  <a:srgbClr val="515151"/>
                </a:solidFill>
              </a:rPr>
              <a:t>drivers</a:t>
            </a:r>
            <a:endParaRPr lang="en-US" sz="2000" b="1" dirty="0">
              <a:solidFill>
                <a:srgbClr val="515151"/>
              </a:solidFill>
            </a:endParaRPr>
          </a:p>
          <a:p>
            <a:pPr marL="457200" indent="-457200">
              <a:lnSpc>
                <a:spcPct val="80000"/>
              </a:lnSpc>
              <a:buFont typeface="Wingdings" pitchFamily="2" charset="2"/>
              <a:buChar char="Ø"/>
            </a:pPr>
            <a:r>
              <a:rPr lang="en-US" sz="2100" b="1" dirty="0">
                <a:solidFill>
                  <a:srgbClr val="515151"/>
                </a:solidFill>
              </a:rPr>
              <a:t>Tasks</a:t>
            </a:r>
            <a:endParaRPr lang="en-US" b="1" dirty="0">
              <a:solidFill>
                <a:srgbClr val="515151"/>
              </a:solidFill>
            </a:endParaRPr>
          </a:p>
          <a:p>
            <a:pPr marL="749300" lvl="1" indent="-457200">
              <a:lnSpc>
                <a:spcPct val="80000"/>
              </a:lnSpc>
              <a:buFont typeface="Wingdings" pitchFamily="2" charset="2"/>
              <a:buChar char="Ø"/>
            </a:pPr>
            <a:r>
              <a:rPr lang="en-US" sz="2000" b="1" dirty="0">
                <a:solidFill>
                  <a:srgbClr val="515151"/>
                </a:solidFill>
              </a:rPr>
              <a:t>Conduct workshops with roadway and infrastructure design experts</a:t>
            </a:r>
          </a:p>
          <a:p>
            <a:pPr marL="749300" lvl="1" indent="-457200">
              <a:lnSpc>
                <a:spcPct val="80000"/>
              </a:lnSpc>
              <a:buFont typeface="Wingdings" pitchFamily="2" charset="2"/>
              <a:buChar char="Ø"/>
            </a:pPr>
            <a:r>
              <a:rPr lang="en-US" sz="2000" b="1" dirty="0">
                <a:solidFill>
                  <a:srgbClr val="515151"/>
                </a:solidFill>
              </a:rPr>
              <a:t>Evaluate range of environments – rural, urban, campus, freeway, </a:t>
            </a:r>
            <a:r>
              <a:rPr lang="en-US" sz="2000" b="1" dirty="0" err="1">
                <a:solidFill>
                  <a:srgbClr val="515151"/>
                </a:solidFill>
              </a:rPr>
              <a:t>tollway</a:t>
            </a:r>
            <a:r>
              <a:rPr lang="en-US" sz="2000" b="1" dirty="0">
                <a:solidFill>
                  <a:srgbClr val="515151"/>
                </a:solidFill>
              </a:rPr>
              <a:t> – for costs and benefits of infrastructure design changes</a:t>
            </a:r>
          </a:p>
          <a:p>
            <a:pPr marL="749300" lvl="1" indent="-457200">
              <a:lnSpc>
                <a:spcPct val="80000"/>
              </a:lnSpc>
              <a:buFont typeface="Wingdings" pitchFamily="2" charset="2"/>
              <a:buChar char="Ø"/>
            </a:pPr>
            <a:r>
              <a:rPr lang="en-US" sz="2000" b="1" dirty="0">
                <a:solidFill>
                  <a:srgbClr val="515151"/>
                </a:solidFill>
              </a:rPr>
              <a:t>Synthesize recommendations for redesign and impacts to standards</a:t>
            </a:r>
          </a:p>
          <a:p>
            <a:pPr marL="749300" lvl="1" indent="-457200">
              <a:lnSpc>
                <a:spcPct val="80000"/>
              </a:lnSpc>
              <a:buFont typeface="Wingdings" pitchFamily="2" charset="2"/>
              <a:buChar char="Ø"/>
            </a:pPr>
            <a:r>
              <a:rPr lang="en-US" sz="2000" b="1" dirty="0">
                <a:solidFill>
                  <a:srgbClr val="515151"/>
                </a:solidFill>
              </a:rPr>
              <a:t>Summary report and action plan</a:t>
            </a:r>
            <a:endParaRPr lang="en-US" sz="2000" b="1" dirty="0">
              <a:solidFill>
                <a:schemeClr val="accent2"/>
              </a:solidFill>
            </a:endParaRPr>
          </a:p>
        </p:txBody>
      </p:sp>
      <p:sp>
        <p:nvSpPr>
          <p:cNvPr id="7" name="Content Placeholder 2"/>
          <p:cNvSpPr txBox="1">
            <a:spLocks/>
          </p:cNvSpPr>
          <p:nvPr/>
        </p:nvSpPr>
        <p:spPr>
          <a:xfrm>
            <a:off x="7240588" y="1808163"/>
            <a:ext cx="3644900" cy="4022725"/>
          </a:xfrm>
          <a:prstGeom prst="rect">
            <a:avLst/>
          </a:prstGeom>
        </p:spPr>
        <p:txBody>
          <a:bodyPr lIns="0" rIns="0">
            <a:normAutofit fontScale="92500"/>
          </a:bodyPr>
          <a:lstStyle/>
          <a:p>
            <a:pPr marL="457200" indent="-457200" defTabSz="914400">
              <a:spcBef>
                <a:spcPts val="1200"/>
              </a:spcBef>
              <a:spcAft>
                <a:spcPts val="200"/>
              </a:spcAft>
              <a:buClr>
                <a:schemeClr val="accent1"/>
              </a:buClr>
              <a:buSzPct val="100000"/>
              <a:buFont typeface="Wingdings" pitchFamily="2" charset="2"/>
              <a:buChar char="Ø"/>
            </a:pPr>
            <a:r>
              <a:rPr lang="en-US" sz="2400" b="1">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200" b="1">
                <a:solidFill>
                  <a:srgbClr val="515151"/>
                </a:solidFill>
                <a:latin typeface="Calibri" pitchFamily="34" charset="0"/>
              </a:rPr>
              <a:t>Assessment of current design tools, workshops, recommendations for changes</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400" b="1">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200" b="1">
                <a:solidFill>
                  <a:srgbClr val="515151"/>
                </a:solidFill>
                <a:latin typeface="Calibri" pitchFamily="34" charset="0"/>
              </a:rPr>
              <a:t>18 months, $500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400" b="1">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200" b="1">
                <a:solidFill>
                  <a:srgbClr val="515151"/>
                </a:solidFill>
                <a:latin typeface="Calibri" pitchFamily="34" charset="0"/>
              </a:rPr>
              <a:t>Moderate.  Synergy with research in signage, striping, and traffic control</a:t>
            </a:r>
            <a:endParaRPr lang="en-US" sz="2200" b="1">
              <a:solidFill>
                <a:schemeClr val="accent2"/>
              </a:solidFill>
              <a:latin typeface="Calibri" pitchFamily="34" charset="0"/>
            </a:endParaRPr>
          </a:p>
        </p:txBody>
      </p:sp>
      <p:pic>
        <p:nvPicPr>
          <p:cNvPr id="6" name="Picture 10"/>
          <p:cNvPicPr>
            <a:picLocks noChangeAspect="1"/>
          </p:cNvPicPr>
          <p:nvPr/>
        </p:nvPicPr>
        <p:blipFill>
          <a:blip r:embed="rId3"/>
          <a:srcRect/>
          <a:stretch>
            <a:fillRect/>
          </a:stretch>
        </p:blipFill>
        <p:spPr bwMode="auto">
          <a:xfrm>
            <a:off x="11044238" y="4119989"/>
            <a:ext cx="982662" cy="2361774"/>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solidFill>
                  <a:srgbClr val="4299A1"/>
                </a:solidFill>
              </a:rPr>
              <a:t>CYBERSECURITY IMPLICATIONS OF AV/CV</a:t>
            </a:r>
          </a:p>
        </p:txBody>
      </p:sp>
      <p:sp>
        <p:nvSpPr>
          <p:cNvPr id="3" name="Content Placeholder 2"/>
          <p:cNvSpPr>
            <a:spLocks noGrp="1"/>
          </p:cNvSpPr>
          <p:nvPr>
            <p:ph idx="4294967295"/>
          </p:nvPr>
        </p:nvSpPr>
        <p:spPr>
          <a:xfrm>
            <a:off x="338138" y="1846263"/>
            <a:ext cx="6534150" cy="4432300"/>
          </a:xfrm>
        </p:spPr>
        <p:txBody>
          <a:bodyPr>
            <a:normAutofit/>
          </a:bodyPr>
          <a:lstStyle/>
          <a:p>
            <a:pPr marL="457200" indent="-457200">
              <a:lnSpc>
                <a:spcPct val="80000"/>
              </a:lnSpc>
              <a:buFont typeface="Wingdings" pitchFamily="2" charset="2"/>
              <a:buChar char="Ø"/>
            </a:pPr>
            <a:r>
              <a:rPr lang="en-US" sz="2400" b="1" dirty="0">
                <a:solidFill>
                  <a:srgbClr val="515151"/>
                </a:solidFill>
              </a:rPr>
              <a:t>RPS</a:t>
            </a:r>
          </a:p>
          <a:p>
            <a:pPr marL="749300" lvl="1" indent="-457200">
              <a:lnSpc>
                <a:spcPct val="80000"/>
              </a:lnSpc>
              <a:buFont typeface="Wingdings" pitchFamily="2" charset="2"/>
              <a:buChar char="Ø"/>
            </a:pPr>
            <a:r>
              <a:rPr lang="en-US" sz="2200" b="1" dirty="0">
                <a:solidFill>
                  <a:srgbClr val="515151"/>
                </a:solidFill>
              </a:rPr>
              <a:t>Agencies have limited understanding of the implications of CV and AV technologies on their existing communications systems and </a:t>
            </a:r>
            <a:r>
              <a:rPr lang="en-US" sz="2200" b="1" dirty="0" smtClean="0">
                <a:solidFill>
                  <a:srgbClr val="515151"/>
                </a:solidFill>
              </a:rPr>
              <a:t>infrastructure</a:t>
            </a:r>
            <a:endParaRPr lang="en-US" sz="2200" b="1" dirty="0">
              <a:solidFill>
                <a:srgbClr val="515151"/>
              </a:solidFill>
            </a:endParaRPr>
          </a:p>
          <a:p>
            <a:pPr marL="457200" indent="-457200">
              <a:lnSpc>
                <a:spcPct val="80000"/>
              </a:lnSpc>
              <a:buFont typeface="Wingdings" pitchFamily="2" charset="2"/>
              <a:buChar char="Ø"/>
            </a:pPr>
            <a:r>
              <a:rPr lang="en-US" sz="2400" b="1" dirty="0">
                <a:solidFill>
                  <a:srgbClr val="515151"/>
                </a:solidFill>
              </a:rPr>
              <a:t>Tasks</a:t>
            </a:r>
          </a:p>
          <a:p>
            <a:pPr marL="749300" lvl="1" indent="-457200">
              <a:lnSpc>
                <a:spcPct val="80000"/>
              </a:lnSpc>
              <a:buFont typeface="Wingdings" pitchFamily="2" charset="2"/>
              <a:buChar char="Ø"/>
            </a:pPr>
            <a:r>
              <a:rPr lang="en-US" sz="2200" b="1" dirty="0">
                <a:solidFill>
                  <a:srgbClr val="515151"/>
                </a:solidFill>
              </a:rPr>
              <a:t>Develop a primer on cybersecurity issues for agencies</a:t>
            </a:r>
          </a:p>
          <a:p>
            <a:pPr marL="749300" lvl="1" indent="-457200">
              <a:lnSpc>
                <a:spcPct val="80000"/>
              </a:lnSpc>
              <a:buFont typeface="Wingdings" pitchFamily="2" charset="2"/>
              <a:buChar char="Ø"/>
            </a:pPr>
            <a:r>
              <a:rPr lang="en-US" sz="2200" b="1" dirty="0">
                <a:solidFill>
                  <a:srgbClr val="515151"/>
                </a:solidFill>
              </a:rPr>
              <a:t>Conduct workshops on issues to raise awareness</a:t>
            </a:r>
          </a:p>
          <a:p>
            <a:pPr marL="749300" lvl="1" indent="-457200">
              <a:lnSpc>
                <a:spcPct val="80000"/>
              </a:lnSpc>
              <a:buFont typeface="Wingdings" pitchFamily="2" charset="2"/>
              <a:buChar char="Ø"/>
            </a:pPr>
            <a:r>
              <a:rPr lang="en-US" sz="2200" b="1" dirty="0">
                <a:solidFill>
                  <a:srgbClr val="515151"/>
                </a:solidFill>
              </a:rPr>
              <a:t>Analysis and recommendation on role of agencies in development of standards and privacy protection methods</a:t>
            </a:r>
          </a:p>
          <a:p>
            <a:pPr marL="749300" lvl="1" indent="-457200">
              <a:lnSpc>
                <a:spcPct val="80000"/>
              </a:lnSpc>
              <a:buFont typeface="Wingdings" pitchFamily="2" charset="2"/>
              <a:buChar char="Ø"/>
            </a:pPr>
            <a:r>
              <a:rPr lang="en-US" sz="2200" b="1" dirty="0">
                <a:solidFill>
                  <a:srgbClr val="515151"/>
                </a:solidFill>
              </a:rPr>
              <a:t>Summary report and action plan</a:t>
            </a:r>
            <a:endParaRPr lang="en-US" sz="2500" b="1" dirty="0">
              <a:solidFill>
                <a:schemeClr val="accent2"/>
              </a:solidFill>
            </a:endParaRPr>
          </a:p>
        </p:txBody>
      </p:sp>
      <p:sp>
        <p:nvSpPr>
          <p:cNvPr id="7" name="Content Placeholder 2"/>
          <p:cNvSpPr txBox="1">
            <a:spLocks/>
          </p:cNvSpPr>
          <p:nvPr/>
        </p:nvSpPr>
        <p:spPr>
          <a:xfrm>
            <a:off x="7202488" y="1846263"/>
            <a:ext cx="3568700" cy="40227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Primer on best practices and recommendations for future actions</a:t>
            </a:r>
            <a:endParaRPr lang="en-US" sz="2800" b="1">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12 months, $250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High</a:t>
            </a:r>
            <a:endParaRPr lang="en-US" sz="3600">
              <a:solidFill>
                <a:schemeClr val="accent2"/>
              </a:solidFill>
              <a:latin typeface="Calibri" pitchFamily="34" charset="0"/>
            </a:endParaRPr>
          </a:p>
        </p:txBody>
      </p:sp>
      <p:pic>
        <p:nvPicPr>
          <p:cNvPr id="6" name="Picture 10"/>
          <p:cNvPicPr>
            <a:picLocks noChangeAspect="1"/>
          </p:cNvPicPr>
          <p:nvPr/>
        </p:nvPicPr>
        <p:blipFill>
          <a:blip r:embed="rId3"/>
          <a:srcRect/>
          <a:stretch>
            <a:fillRect/>
          </a:stretch>
        </p:blipFill>
        <p:spPr bwMode="auto">
          <a:xfrm>
            <a:off x="11044238" y="4119989"/>
            <a:ext cx="982662" cy="2361774"/>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solidFill>
                  <a:srgbClr val="4299A1"/>
                </a:solidFill>
              </a:rPr>
              <a:t>AGENCY WORKFORCE CAPABILITIES IN AN AV/CV WORLD</a:t>
            </a:r>
          </a:p>
        </p:txBody>
      </p:sp>
      <p:sp>
        <p:nvSpPr>
          <p:cNvPr id="3" name="Content Placeholder 2"/>
          <p:cNvSpPr>
            <a:spLocks noGrp="1"/>
          </p:cNvSpPr>
          <p:nvPr>
            <p:ph idx="4294967295"/>
          </p:nvPr>
        </p:nvSpPr>
        <p:spPr>
          <a:xfrm>
            <a:off x="338138" y="1846263"/>
            <a:ext cx="6343650" cy="4432300"/>
          </a:xfrm>
        </p:spPr>
        <p:txBody>
          <a:bodyPr>
            <a:normAutofit/>
          </a:bodyPr>
          <a:lstStyle/>
          <a:p>
            <a:pPr marL="457200" indent="-457200">
              <a:lnSpc>
                <a:spcPct val="80000"/>
              </a:lnSpc>
              <a:buFont typeface="Wingdings" pitchFamily="2" charset="2"/>
              <a:buChar char="Ø"/>
            </a:pPr>
            <a:r>
              <a:rPr lang="en-US" sz="2600" b="1" dirty="0">
                <a:solidFill>
                  <a:srgbClr val="515151"/>
                </a:solidFill>
              </a:rPr>
              <a:t>RPS</a:t>
            </a:r>
          </a:p>
          <a:p>
            <a:pPr marL="749300" lvl="1" indent="-457200">
              <a:lnSpc>
                <a:spcPct val="80000"/>
              </a:lnSpc>
              <a:buFont typeface="Wingdings" pitchFamily="2" charset="2"/>
              <a:buChar char="Ø"/>
            </a:pPr>
            <a:r>
              <a:rPr lang="en-US" sz="2400" b="1" dirty="0">
                <a:solidFill>
                  <a:srgbClr val="515151"/>
                </a:solidFill>
              </a:rPr>
              <a:t>Agencies typically have limited staff with ITS experience and responsibility.  Demands for technically competent staff will only </a:t>
            </a:r>
            <a:r>
              <a:rPr lang="en-US" sz="2400" b="1" dirty="0" smtClean="0">
                <a:solidFill>
                  <a:srgbClr val="515151"/>
                </a:solidFill>
              </a:rPr>
              <a:t>increase</a:t>
            </a:r>
            <a:endParaRPr lang="en-US" sz="2400" b="1" dirty="0">
              <a:solidFill>
                <a:srgbClr val="515151"/>
              </a:solidFill>
            </a:endParaRPr>
          </a:p>
          <a:p>
            <a:pPr marL="457200" indent="-457200">
              <a:lnSpc>
                <a:spcPct val="80000"/>
              </a:lnSpc>
              <a:buFont typeface="Wingdings" pitchFamily="2" charset="2"/>
              <a:buChar char="Ø"/>
            </a:pPr>
            <a:r>
              <a:rPr lang="en-US" sz="2600" b="1" dirty="0">
                <a:solidFill>
                  <a:srgbClr val="515151"/>
                </a:solidFill>
              </a:rPr>
              <a:t>Tasks</a:t>
            </a:r>
            <a:endParaRPr lang="en-US" sz="2500" b="1" dirty="0">
              <a:solidFill>
                <a:srgbClr val="515151"/>
              </a:solidFill>
            </a:endParaRPr>
          </a:p>
          <a:p>
            <a:pPr marL="749300" lvl="1" indent="-457200">
              <a:lnSpc>
                <a:spcPct val="80000"/>
              </a:lnSpc>
              <a:buFont typeface="Wingdings" pitchFamily="2" charset="2"/>
              <a:buChar char="Ø"/>
            </a:pPr>
            <a:r>
              <a:rPr lang="en-US" sz="2400" b="1" dirty="0">
                <a:solidFill>
                  <a:srgbClr val="515151"/>
                </a:solidFill>
              </a:rPr>
              <a:t>Review long-term planning and existing agency practices for workforce and summarize state-of-the-practice</a:t>
            </a:r>
          </a:p>
          <a:p>
            <a:pPr marL="749300" lvl="1" indent="-457200">
              <a:lnSpc>
                <a:spcPct val="80000"/>
              </a:lnSpc>
              <a:buFont typeface="Wingdings" pitchFamily="2" charset="2"/>
              <a:buChar char="Ø"/>
            </a:pPr>
            <a:r>
              <a:rPr lang="en-US" sz="2400" b="1" dirty="0">
                <a:solidFill>
                  <a:srgbClr val="515151"/>
                </a:solidFill>
              </a:rPr>
              <a:t>Conduct workshops on issues with leading and following agencies</a:t>
            </a:r>
          </a:p>
          <a:p>
            <a:pPr marL="749300" lvl="1" indent="-457200">
              <a:lnSpc>
                <a:spcPct val="80000"/>
              </a:lnSpc>
              <a:buFont typeface="Wingdings" pitchFamily="2" charset="2"/>
              <a:buChar char="Ø"/>
            </a:pPr>
            <a:r>
              <a:rPr lang="en-US" sz="2400" b="1" dirty="0">
                <a:solidFill>
                  <a:srgbClr val="515151"/>
                </a:solidFill>
              </a:rPr>
              <a:t>Summary report and action plan</a:t>
            </a:r>
            <a:endParaRPr lang="en-US" sz="2400" b="1" dirty="0">
              <a:solidFill>
                <a:schemeClr val="accent2"/>
              </a:solidFill>
            </a:endParaRPr>
          </a:p>
        </p:txBody>
      </p:sp>
      <p:sp>
        <p:nvSpPr>
          <p:cNvPr id="7" name="Content Placeholder 2"/>
          <p:cNvSpPr txBox="1">
            <a:spLocks/>
          </p:cNvSpPr>
          <p:nvPr/>
        </p:nvSpPr>
        <p:spPr>
          <a:xfrm>
            <a:off x="6872288" y="1846263"/>
            <a:ext cx="3886200" cy="43148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Report with recommendations for workforce planning</a:t>
            </a:r>
            <a:endParaRPr lang="en-US" sz="2800" b="1">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18 months, $150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Low.  Organizational changes are particularly slow-paced.</a:t>
            </a:r>
            <a:endParaRPr lang="en-US" sz="3600" b="1">
              <a:solidFill>
                <a:schemeClr val="accent2"/>
              </a:solidFill>
              <a:latin typeface="Calibri" pitchFamily="34" charset="0"/>
            </a:endParaRPr>
          </a:p>
        </p:txBody>
      </p:sp>
      <p:pic>
        <p:nvPicPr>
          <p:cNvPr id="6" name="Picture 10"/>
          <p:cNvPicPr>
            <a:picLocks noChangeAspect="1"/>
          </p:cNvPicPr>
          <p:nvPr/>
        </p:nvPicPr>
        <p:blipFill>
          <a:blip r:embed="rId3"/>
          <a:srcRect/>
          <a:stretch>
            <a:fillRect/>
          </a:stretch>
        </p:blipFill>
        <p:spPr bwMode="auto">
          <a:xfrm>
            <a:off x="11044238" y="4119989"/>
            <a:ext cx="982662" cy="2361774"/>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solidFill>
                  <a:srgbClr val="4299A1"/>
                </a:solidFill>
              </a:rPr>
              <a:t>CV/AV DATA MANAGEMENT STRATEGIES</a:t>
            </a:r>
          </a:p>
        </p:txBody>
      </p:sp>
      <p:sp>
        <p:nvSpPr>
          <p:cNvPr id="3" name="Content Placeholder 2"/>
          <p:cNvSpPr>
            <a:spLocks noGrp="1"/>
          </p:cNvSpPr>
          <p:nvPr>
            <p:ph idx="4294967295"/>
          </p:nvPr>
        </p:nvSpPr>
        <p:spPr>
          <a:xfrm>
            <a:off x="338138" y="1795463"/>
            <a:ext cx="6521450" cy="4432300"/>
          </a:xfrm>
        </p:spPr>
        <p:txBody>
          <a:bodyPr>
            <a:normAutofit/>
          </a:bodyPr>
          <a:lstStyle/>
          <a:p>
            <a:pPr marL="457200" indent="-457200">
              <a:lnSpc>
                <a:spcPct val="80000"/>
              </a:lnSpc>
              <a:buFont typeface="Wingdings" pitchFamily="2" charset="2"/>
              <a:buChar char="Ø"/>
            </a:pPr>
            <a:r>
              <a:rPr lang="en-US" sz="2100" b="1" dirty="0">
                <a:solidFill>
                  <a:srgbClr val="515151"/>
                </a:solidFill>
              </a:rPr>
              <a:t>RPS</a:t>
            </a:r>
          </a:p>
          <a:p>
            <a:pPr marL="749300" lvl="1" indent="-457200">
              <a:lnSpc>
                <a:spcPct val="80000"/>
              </a:lnSpc>
              <a:buFont typeface="Wingdings" pitchFamily="2" charset="2"/>
              <a:buChar char="Ø"/>
            </a:pPr>
            <a:r>
              <a:rPr lang="en-US" sz="2000" b="1" dirty="0">
                <a:solidFill>
                  <a:srgbClr val="515151"/>
                </a:solidFill>
              </a:rPr>
              <a:t>AV and CV systems will generate </a:t>
            </a:r>
            <a:r>
              <a:rPr lang="en-US" sz="2000" b="1" dirty="0" smtClean="0">
                <a:solidFill>
                  <a:srgbClr val="515151"/>
                </a:solidFill>
              </a:rPr>
              <a:t>new real-time </a:t>
            </a:r>
            <a:r>
              <a:rPr lang="en-US" sz="2000" b="1" dirty="0">
                <a:solidFill>
                  <a:srgbClr val="515151"/>
                </a:solidFill>
              </a:rPr>
              <a:t>data and more of it than agencies are accustomed to managing. </a:t>
            </a:r>
            <a:r>
              <a:rPr lang="en-US" sz="2000" b="1" dirty="0" smtClean="0">
                <a:solidFill>
                  <a:srgbClr val="515151"/>
                </a:solidFill>
              </a:rPr>
              <a:t>AV </a:t>
            </a:r>
            <a:r>
              <a:rPr lang="en-US" sz="2000" b="1" dirty="0">
                <a:solidFill>
                  <a:srgbClr val="515151"/>
                </a:solidFill>
              </a:rPr>
              <a:t>and CV vehicles will </a:t>
            </a:r>
            <a:r>
              <a:rPr lang="en-US" sz="2000" b="1" dirty="0" smtClean="0">
                <a:solidFill>
                  <a:srgbClr val="515151"/>
                </a:solidFill>
              </a:rPr>
              <a:t>require new data to be maintained and updated by agencies</a:t>
            </a:r>
            <a:endParaRPr lang="en-US" sz="2000" b="1" dirty="0">
              <a:solidFill>
                <a:srgbClr val="515151"/>
              </a:solidFill>
            </a:endParaRPr>
          </a:p>
          <a:p>
            <a:pPr marL="457200" indent="-457200">
              <a:lnSpc>
                <a:spcPct val="80000"/>
              </a:lnSpc>
              <a:buFont typeface="Wingdings" pitchFamily="2" charset="2"/>
              <a:buChar char="Ø"/>
            </a:pPr>
            <a:r>
              <a:rPr lang="en-US" sz="2100" b="1" dirty="0">
                <a:solidFill>
                  <a:srgbClr val="515151"/>
                </a:solidFill>
              </a:rPr>
              <a:t>Tasks</a:t>
            </a:r>
            <a:endParaRPr lang="en-US" b="1" dirty="0">
              <a:solidFill>
                <a:srgbClr val="515151"/>
              </a:solidFill>
            </a:endParaRPr>
          </a:p>
          <a:p>
            <a:pPr marL="749300" lvl="1" indent="-457200">
              <a:lnSpc>
                <a:spcPct val="80000"/>
              </a:lnSpc>
              <a:buFont typeface="Wingdings" pitchFamily="2" charset="2"/>
              <a:buChar char="Ø"/>
            </a:pPr>
            <a:r>
              <a:rPr lang="en-US" sz="2000" b="1" dirty="0">
                <a:solidFill>
                  <a:srgbClr val="515151"/>
                </a:solidFill>
              </a:rPr>
              <a:t>Summarize new data agencies must maintain to support AV and CV applications</a:t>
            </a:r>
          </a:p>
          <a:p>
            <a:pPr marL="749300" lvl="1" indent="-457200">
              <a:lnSpc>
                <a:spcPct val="80000"/>
              </a:lnSpc>
              <a:buFont typeface="Wingdings" pitchFamily="2" charset="2"/>
              <a:buChar char="Ø"/>
            </a:pPr>
            <a:r>
              <a:rPr lang="en-US" sz="2000" b="1" dirty="0">
                <a:solidFill>
                  <a:srgbClr val="515151"/>
                </a:solidFill>
              </a:rPr>
              <a:t>Summarize new data agencies will receive from AV and CV applications</a:t>
            </a:r>
          </a:p>
          <a:p>
            <a:pPr marL="749300" lvl="1" indent="-457200">
              <a:lnSpc>
                <a:spcPct val="80000"/>
              </a:lnSpc>
              <a:buFont typeface="Wingdings" pitchFamily="2" charset="2"/>
              <a:buChar char="Ø"/>
            </a:pPr>
            <a:r>
              <a:rPr lang="en-US" sz="2000" b="1" dirty="0">
                <a:solidFill>
                  <a:srgbClr val="515151"/>
                </a:solidFill>
              </a:rPr>
              <a:t>Identify issues with standards, formats, data management systems</a:t>
            </a:r>
          </a:p>
          <a:p>
            <a:pPr marL="749300" lvl="1" indent="-457200">
              <a:lnSpc>
                <a:spcPct val="80000"/>
              </a:lnSpc>
              <a:buFont typeface="Wingdings" pitchFamily="2" charset="2"/>
              <a:buChar char="Ø"/>
            </a:pPr>
            <a:r>
              <a:rPr lang="en-US" sz="2000" b="1" dirty="0">
                <a:solidFill>
                  <a:srgbClr val="515151"/>
                </a:solidFill>
              </a:rPr>
              <a:t>Develop recommendations for near and medium term agency activities to address incoming and outgoing data</a:t>
            </a:r>
            <a:endParaRPr lang="en-US" sz="2000" b="1" dirty="0">
              <a:solidFill>
                <a:schemeClr val="accent2"/>
              </a:solidFill>
            </a:endParaRPr>
          </a:p>
        </p:txBody>
      </p:sp>
      <p:sp>
        <p:nvSpPr>
          <p:cNvPr id="7" name="Content Placeholder 2"/>
          <p:cNvSpPr txBox="1">
            <a:spLocks/>
          </p:cNvSpPr>
          <p:nvPr/>
        </p:nvSpPr>
        <p:spPr>
          <a:xfrm>
            <a:off x="7011988" y="1808163"/>
            <a:ext cx="3987800" cy="4022725"/>
          </a:xfrm>
          <a:prstGeom prst="rect">
            <a:avLst/>
          </a:prstGeom>
        </p:spPr>
        <p:txBody>
          <a:bodyPr lIns="0" rIns="0">
            <a:normAutofit lnSpcReduction="10000"/>
          </a:bodyPr>
          <a:lstStyle/>
          <a:p>
            <a:pPr marL="457200" indent="-457200" defTabSz="914400">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Report on state of the art and new strategies likely to be needed</a:t>
            </a:r>
            <a:endParaRPr lang="en-US" sz="2800" b="1" dirty="0">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24 months, $500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Moderate.  Lessons learned from CV Pilots could be </a:t>
            </a:r>
            <a:r>
              <a:rPr lang="en-US" sz="2400" b="1" dirty="0" smtClean="0">
                <a:solidFill>
                  <a:srgbClr val="515151"/>
                </a:solidFill>
                <a:latin typeface="Calibri" pitchFamily="34" charset="0"/>
              </a:rPr>
              <a:t>helpful</a:t>
            </a:r>
            <a:endParaRPr lang="en-US" sz="3600" b="1" dirty="0">
              <a:solidFill>
                <a:schemeClr val="accent2"/>
              </a:solidFill>
              <a:latin typeface="Calibri" pitchFamily="34" charset="0"/>
            </a:endParaRPr>
          </a:p>
        </p:txBody>
      </p:sp>
      <p:pic>
        <p:nvPicPr>
          <p:cNvPr id="6" name="Picture 10"/>
          <p:cNvPicPr>
            <a:picLocks noChangeAspect="1"/>
          </p:cNvPicPr>
          <p:nvPr/>
        </p:nvPicPr>
        <p:blipFill>
          <a:blip r:embed="rId3"/>
          <a:srcRect/>
          <a:stretch>
            <a:fillRect/>
          </a:stretch>
        </p:blipFill>
        <p:spPr bwMode="auto">
          <a:xfrm>
            <a:off x="11044238" y="4119989"/>
            <a:ext cx="982662" cy="2361774"/>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Number Placeholder 5"/>
          <p:cNvSpPr txBox="1">
            <a:spLocks noGrp="1"/>
          </p:cNvSpPr>
          <p:nvPr/>
        </p:nvSpPr>
        <p:spPr bwMode="auto">
          <a:xfrm>
            <a:off x="9901238" y="6459538"/>
            <a:ext cx="1311275" cy="365125"/>
          </a:xfrm>
          <a:prstGeom prst="rect">
            <a:avLst/>
          </a:prstGeom>
          <a:noFill/>
          <a:ln w="9525">
            <a:noFill/>
            <a:miter lim="800000"/>
            <a:headEnd/>
            <a:tailEnd/>
          </a:ln>
        </p:spPr>
        <p:txBody>
          <a:bodyPr anchor="ctr"/>
          <a:lstStyle/>
          <a:p>
            <a:pPr algn="r"/>
            <a:fld id="{99F5C178-8494-4617-9B4E-94ECFB97C471}" type="slidenum">
              <a:rPr lang="en-US" sz="1400">
                <a:solidFill>
                  <a:srgbClr val="FFFFFF"/>
                </a:solidFill>
                <a:latin typeface="Calibri" pitchFamily="34" charset="0"/>
              </a:rPr>
              <a:pPr algn="r"/>
              <a:t>26</a:t>
            </a:fld>
            <a:endParaRPr lang="en-US" sz="1400">
              <a:solidFill>
                <a:srgbClr val="FFFFFF"/>
              </a:solidFill>
              <a:latin typeface="Calibri" pitchFamily="34" charset="0"/>
            </a:endParaRPr>
          </a:p>
        </p:txBody>
      </p:sp>
      <p:sp>
        <p:nvSpPr>
          <p:cNvPr id="2" name="Title 1"/>
          <p:cNvSpPr>
            <a:spLocks noGrp="1"/>
          </p:cNvSpPr>
          <p:nvPr>
            <p:ph type="title" idx="4294967295"/>
          </p:nvPr>
        </p:nvSpPr>
        <p:spPr/>
        <p:txBody>
          <a:bodyPr wrap="square" numCol="1" anchorCtr="0" compatLnSpc="1">
            <a:prstTxWarp prst="textNoShape">
              <a:avLst/>
            </a:prstTxWarp>
          </a:bodyPr>
          <a:lstStyle/>
          <a:p>
            <a:pPr eaLnBrk="1" hangingPunct="1"/>
            <a:r>
              <a:rPr lang="en-US" sz="4400">
                <a:solidFill>
                  <a:srgbClr val="515151"/>
                </a:solidFill>
              </a:rPr>
              <a:t>TRANSPORTATION PLANNING</a:t>
            </a:r>
          </a:p>
        </p:txBody>
      </p:sp>
      <p:sp>
        <p:nvSpPr>
          <p:cNvPr id="153604" name="Content Placeholder 2"/>
          <p:cNvSpPr>
            <a:spLocks noGrp="1"/>
          </p:cNvSpPr>
          <p:nvPr>
            <p:ph idx="4294967295"/>
          </p:nvPr>
        </p:nvSpPr>
        <p:spPr>
          <a:xfrm>
            <a:off x="338138" y="1846263"/>
            <a:ext cx="8255000" cy="4022725"/>
          </a:xfrm>
        </p:spPr>
        <p:txBody>
          <a:bodyPr/>
          <a:lstStyle/>
          <a:p>
            <a:pPr marL="571500" indent="-571500" eaLnBrk="1" hangingPunct="1">
              <a:lnSpc>
                <a:spcPct val="100000"/>
              </a:lnSpc>
              <a:buFont typeface="Wingdings" pitchFamily="2" charset="2"/>
              <a:buChar char="Ø"/>
            </a:pPr>
            <a:r>
              <a:rPr lang="en-US" sz="3600" b="1">
                <a:solidFill>
                  <a:srgbClr val="515151"/>
                </a:solidFill>
              </a:rPr>
              <a:t>AVs and regional long-term planning models</a:t>
            </a:r>
          </a:p>
          <a:p>
            <a:pPr marL="571500" indent="-571500" eaLnBrk="1" hangingPunct="1">
              <a:lnSpc>
                <a:spcPct val="100000"/>
              </a:lnSpc>
              <a:buFont typeface="Wingdings" pitchFamily="2" charset="2"/>
              <a:buChar char="Ø"/>
            </a:pPr>
            <a:r>
              <a:rPr lang="en-US" sz="3600" b="1">
                <a:solidFill>
                  <a:srgbClr val="515151"/>
                </a:solidFill>
              </a:rPr>
              <a:t>Assessing impacts of CV/AV  (applying tools to test cases)</a:t>
            </a:r>
          </a:p>
          <a:p>
            <a:pPr marL="571500" indent="-571500" eaLnBrk="1" hangingPunct="1">
              <a:lnSpc>
                <a:spcPct val="100000"/>
              </a:lnSpc>
              <a:buFont typeface="Wingdings" pitchFamily="2" charset="2"/>
              <a:buChar char="Ø"/>
            </a:pPr>
            <a:r>
              <a:rPr lang="en-US" sz="3600" b="1">
                <a:solidFill>
                  <a:srgbClr val="515151"/>
                </a:solidFill>
              </a:rPr>
              <a:t>Modeling effects of AV/CV on land use and travel demand</a:t>
            </a:r>
            <a:endParaRPr lang="en-US" sz="4400">
              <a:solidFill>
                <a:schemeClr val="accent2"/>
              </a:solidFill>
            </a:endParaRPr>
          </a:p>
        </p:txBody>
      </p:sp>
      <p:pic>
        <p:nvPicPr>
          <p:cNvPr id="153605" name="Picture 7"/>
          <p:cNvPicPr>
            <a:picLocks noChangeAspect="1"/>
          </p:cNvPicPr>
          <p:nvPr/>
        </p:nvPicPr>
        <p:blipFill>
          <a:blip r:embed="rId3"/>
          <a:srcRect/>
          <a:stretch>
            <a:fillRect/>
          </a:stretch>
        </p:blipFill>
        <p:spPr bwMode="auto">
          <a:xfrm>
            <a:off x="8836025" y="1652588"/>
            <a:ext cx="3073400" cy="325437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solidFill>
                  <a:srgbClr val="515151"/>
                </a:solidFill>
              </a:rPr>
              <a:t>AV IMPACTS ON THE REGIONAL PLANNING PROCESS</a:t>
            </a:r>
          </a:p>
        </p:txBody>
      </p:sp>
      <p:sp>
        <p:nvSpPr>
          <p:cNvPr id="3" name="Content Placeholder 2"/>
          <p:cNvSpPr>
            <a:spLocks noGrp="1"/>
          </p:cNvSpPr>
          <p:nvPr>
            <p:ph idx="4294967295"/>
          </p:nvPr>
        </p:nvSpPr>
        <p:spPr>
          <a:xfrm>
            <a:off x="300038" y="1782763"/>
            <a:ext cx="6597650" cy="4432300"/>
          </a:xfrm>
        </p:spPr>
        <p:txBody>
          <a:bodyPr>
            <a:normAutofit/>
          </a:bodyPr>
          <a:lstStyle/>
          <a:p>
            <a:pPr marL="457200" indent="-457200">
              <a:lnSpc>
                <a:spcPct val="80000"/>
              </a:lnSpc>
              <a:buFont typeface="Wingdings" pitchFamily="2" charset="2"/>
              <a:buChar char="Ø"/>
            </a:pPr>
            <a:r>
              <a:rPr lang="en-US" sz="2300" b="1" dirty="0">
                <a:solidFill>
                  <a:srgbClr val="515151"/>
                </a:solidFill>
              </a:rPr>
              <a:t>RPS</a:t>
            </a:r>
          </a:p>
          <a:p>
            <a:pPr marL="749300" lvl="1" indent="-457200">
              <a:lnSpc>
                <a:spcPct val="80000"/>
              </a:lnSpc>
              <a:buFont typeface="Wingdings" pitchFamily="2" charset="2"/>
              <a:buChar char="Ø"/>
            </a:pPr>
            <a:r>
              <a:rPr lang="en-US" sz="2200" b="1" dirty="0">
                <a:solidFill>
                  <a:srgbClr val="515151"/>
                </a:solidFill>
              </a:rPr>
              <a:t>Long term regional transportation plans should include consideration of AV systems but existing tools do not represent their supply or demand </a:t>
            </a:r>
            <a:r>
              <a:rPr lang="en-US" sz="2200" b="1" dirty="0" smtClean="0">
                <a:solidFill>
                  <a:srgbClr val="515151"/>
                </a:solidFill>
              </a:rPr>
              <a:t>effects</a:t>
            </a:r>
            <a:endParaRPr lang="en-US" sz="2200" b="1" dirty="0">
              <a:solidFill>
                <a:srgbClr val="515151"/>
              </a:solidFill>
            </a:endParaRPr>
          </a:p>
          <a:p>
            <a:pPr marL="457200" indent="-457200">
              <a:lnSpc>
                <a:spcPct val="80000"/>
              </a:lnSpc>
              <a:buFont typeface="Wingdings" pitchFamily="2" charset="2"/>
              <a:buChar char="Ø"/>
            </a:pPr>
            <a:r>
              <a:rPr lang="en-US" sz="2300" b="1" dirty="0">
                <a:solidFill>
                  <a:srgbClr val="515151"/>
                </a:solidFill>
              </a:rPr>
              <a:t>Tasks</a:t>
            </a:r>
            <a:endParaRPr lang="en-US" sz="2200" b="1" dirty="0">
              <a:solidFill>
                <a:srgbClr val="515151"/>
              </a:solidFill>
            </a:endParaRPr>
          </a:p>
          <a:p>
            <a:pPr marL="749300" lvl="1" indent="-457200">
              <a:lnSpc>
                <a:spcPct val="80000"/>
              </a:lnSpc>
              <a:buFont typeface="Wingdings" pitchFamily="2" charset="2"/>
              <a:buChar char="Ø"/>
            </a:pPr>
            <a:r>
              <a:rPr lang="en-US" sz="2200" b="1" dirty="0">
                <a:solidFill>
                  <a:srgbClr val="515151"/>
                </a:solidFill>
              </a:rPr>
              <a:t>Identify necessary changes to transportation network modeling science to accommodate new AV concepts</a:t>
            </a:r>
          </a:p>
          <a:p>
            <a:pPr marL="749300" lvl="1" indent="-457200">
              <a:lnSpc>
                <a:spcPct val="80000"/>
              </a:lnSpc>
              <a:buFont typeface="Wingdings" pitchFamily="2" charset="2"/>
              <a:buChar char="Ø"/>
            </a:pPr>
            <a:r>
              <a:rPr lang="en-US" sz="2200" b="1" dirty="0">
                <a:solidFill>
                  <a:srgbClr val="515151"/>
                </a:solidFill>
              </a:rPr>
              <a:t>Develop modeling theories and prototype in open-source tools</a:t>
            </a:r>
          </a:p>
          <a:p>
            <a:pPr marL="749300" lvl="1" indent="-457200">
              <a:lnSpc>
                <a:spcPct val="80000"/>
              </a:lnSpc>
              <a:buFont typeface="Wingdings" pitchFamily="2" charset="2"/>
              <a:buChar char="Ø"/>
            </a:pPr>
            <a:r>
              <a:rPr lang="en-US" sz="2200" b="1" dirty="0">
                <a:solidFill>
                  <a:srgbClr val="515151"/>
                </a:solidFill>
              </a:rPr>
              <a:t>Assess results in variety of environments from dense urban, coastal, sprawl, etc.</a:t>
            </a:r>
          </a:p>
          <a:p>
            <a:pPr marL="749300" lvl="1" indent="-457200">
              <a:lnSpc>
                <a:spcPct val="80000"/>
              </a:lnSpc>
              <a:buFont typeface="Wingdings" pitchFamily="2" charset="2"/>
              <a:buChar char="Ø"/>
            </a:pPr>
            <a:r>
              <a:rPr lang="en-US" sz="2200" b="1" dirty="0">
                <a:solidFill>
                  <a:srgbClr val="515151"/>
                </a:solidFill>
              </a:rPr>
              <a:t>Synthesize findings and develop action plan</a:t>
            </a:r>
            <a:endParaRPr lang="en-US" sz="2200" dirty="0">
              <a:solidFill>
                <a:schemeClr val="accent2"/>
              </a:solidFill>
            </a:endParaRPr>
          </a:p>
        </p:txBody>
      </p:sp>
      <p:sp>
        <p:nvSpPr>
          <p:cNvPr id="7" name="Content Placeholder 2"/>
          <p:cNvSpPr txBox="1">
            <a:spLocks/>
          </p:cNvSpPr>
          <p:nvPr/>
        </p:nvSpPr>
        <p:spPr>
          <a:xfrm>
            <a:off x="7024688" y="1833563"/>
            <a:ext cx="3479800" cy="44418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400" b="1">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300" b="1">
                <a:solidFill>
                  <a:srgbClr val="515151"/>
                </a:solidFill>
                <a:latin typeface="Calibri" pitchFamily="34" charset="0"/>
              </a:rPr>
              <a:t>State of the art review, new open-source modeling tools and methods</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400" b="1">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300" b="1">
                <a:solidFill>
                  <a:srgbClr val="515151"/>
                </a:solidFill>
                <a:latin typeface="Calibri" pitchFamily="34" charset="0"/>
              </a:rPr>
              <a:t>36 months, $1500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400" b="1">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300" b="1">
                <a:solidFill>
                  <a:srgbClr val="515151"/>
                </a:solidFill>
                <a:latin typeface="Calibri" pitchFamily="34" charset="0"/>
              </a:rPr>
              <a:t>Moderate, mainly focused on longer-term system changes</a:t>
            </a:r>
            <a:endParaRPr lang="en-US" sz="2300" b="1">
              <a:solidFill>
                <a:schemeClr val="accent2"/>
              </a:solidFill>
              <a:latin typeface="Calibri" pitchFamily="34" charset="0"/>
            </a:endParaRPr>
          </a:p>
        </p:txBody>
      </p:sp>
      <p:pic>
        <p:nvPicPr>
          <p:cNvPr id="215045" name="Picture 5"/>
          <p:cNvPicPr>
            <a:picLocks noChangeAspect="1"/>
          </p:cNvPicPr>
          <p:nvPr/>
        </p:nvPicPr>
        <p:blipFill>
          <a:blip r:embed="rId3"/>
          <a:srcRect/>
          <a:stretch>
            <a:fillRect/>
          </a:stretch>
        </p:blipFill>
        <p:spPr bwMode="auto">
          <a:xfrm>
            <a:off x="10504488" y="4716881"/>
            <a:ext cx="1563603" cy="165534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solidFill>
                  <a:srgbClr val="515151"/>
                </a:solidFill>
              </a:rPr>
              <a:t>ASSESSING IMPACTS OF CV/AV ON THE OPERATIONAL TRANSPORTATION SYSTEM</a:t>
            </a:r>
          </a:p>
        </p:txBody>
      </p:sp>
      <p:sp>
        <p:nvSpPr>
          <p:cNvPr id="3" name="Content Placeholder 2"/>
          <p:cNvSpPr>
            <a:spLocks noGrp="1"/>
          </p:cNvSpPr>
          <p:nvPr>
            <p:ph idx="4294967295"/>
          </p:nvPr>
        </p:nvSpPr>
        <p:spPr>
          <a:xfrm>
            <a:off x="338138" y="1757363"/>
            <a:ext cx="6280150" cy="4432300"/>
          </a:xfrm>
        </p:spPr>
        <p:txBody>
          <a:bodyPr>
            <a:normAutofit lnSpcReduction="10000"/>
          </a:bodyPr>
          <a:lstStyle/>
          <a:p>
            <a:pPr marL="457200" indent="-457200">
              <a:lnSpc>
                <a:spcPct val="80000"/>
              </a:lnSpc>
              <a:buFont typeface="Wingdings" pitchFamily="2" charset="2"/>
              <a:buChar char="Ø"/>
            </a:pPr>
            <a:r>
              <a:rPr lang="en-US" sz="2300" b="1">
                <a:solidFill>
                  <a:srgbClr val="515151"/>
                </a:solidFill>
              </a:rPr>
              <a:t>RPS</a:t>
            </a:r>
          </a:p>
          <a:p>
            <a:pPr marL="749300" lvl="1" indent="-457200">
              <a:lnSpc>
                <a:spcPct val="80000"/>
              </a:lnSpc>
              <a:buFont typeface="Wingdings" pitchFamily="2" charset="2"/>
              <a:buChar char="Ø"/>
            </a:pPr>
            <a:r>
              <a:rPr lang="en-US" sz="2200" b="1">
                <a:solidFill>
                  <a:srgbClr val="515151"/>
                </a:solidFill>
              </a:rPr>
              <a:t>Apply tools developed in 2.2 to diverse scenarios for operational impact assessment.  Findings are needed to motivate policy decisions about incentives for AV vs. AV+CV</a:t>
            </a:r>
          </a:p>
          <a:p>
            <a:pPr marL="457200" indent="-457200">
              <a:lnSpc>
                <a:spcPct val="80000"/>
              </a:lnSpc>
              <a:buFont typeface="Wingdings" pitchFamily="2" charset="2"/>
              <a:buChar char="Ø"/>
            </a:pPr>
            <a:r>
              <a:rPr lang="en-US" sz="2300" b="1">
                <a:solidFill>
                  <a:srgbClr val="515151"/>
                </a:solidFill>
              </a:rPr>
              <a:t>Tasks</a:t>
            </a:r>
            <a:endParaRPr lang="en-US" sz="2200" b="1">
              <a:solidFill>
                <a:srgbClr val="515151"/>
              </a:solidFill>
            </a:endParaRPr>
          </a:p>
          <a:p>
            <a:pPr marL="749300" lvl="1" indent="-457200">
              <a:lnSpc>
                <a:spcPct val="80000"/>
              </a:lnSpc>
              <a:buFont typeface="Wingdings" pitchFamily="2" charset="2"/>
              <a:buChar char="Ø"/>
            </a:pPr>
            <a:r>
              <a:rPr lang="en-US" sz="2200" b="1">
                <a:solidFill>
                  <a:srgbClr val="515151"/>
                </a:solidFill>
              </a:rPr>
              <a:t>Conduct expert panel about ranges of key input parameters to be tested</a:t>
            </a:r>
          </a:p>
          <a:p>
            <a:pPr marL="749300" lvl="1" indent="-457200">
              <a:lnSpc>
                <a:spcPct val="80000"/>
              </a:lnSpc>
              <a:buFont typeface="Wingdings" pitchFamily="2" charset="2"/>
              <a:buChar char="Ø"/>
            </a:pPr>
            <a:r>
              <a:rPr lang="en-US" sz="2200" b="1">
                <a:solidFill>
                  <a:srgbClr val="515151"/>
                </a:solidFill>
              </a:rPr>
              <a:t>Assess results in representative scenarios for AV and AV+CV</a:t>
            </a:r>
          </a:p>
          <a:p>
            <a:pPr marL="749300" lvl="1" indent="-457200">
              <a:lnSpc>
                <a:spcPct val="80000"/>
              </a:lnSpc>
              <a:buFont typeface="Wingdings" pitchFamily="2" charset="2"/>
              <a:buChar char="Ø"/>
            </a:pPr>
            <a:r>
              <a:rPr lang="en-US" sz="2200" b="1">
                <a:solidFill>
                  <a:srgbClr val="515151"/>
                </a:solidFill>
              </a:rPr>
              <a:t>Synthesize findings and develop recommendations towards energy and emission reduction and traffic flow improvement, with prioritization of AV and CV strategies</a:t>
            </a:r>
            <a:endParaRPr lang="en-US" sz="2200" b="1">
              <a:solidFill>
                <a:schemeClr val="accent2"/>
              </a:solidFill>
            </a:endParaRPr>
          </a:p>
        </p:txBody>
      </p:sp>
      <p:sp>
        <p:nvSpPr>
          <p:cNvPr id="7" name="Content Placeholder 2"/>
          <p:cNvSpPr txBox="1">
            <a:spLocks/>
          </p:cNvSpPr>
          <p:nvPr/>
        </p:nvSpPr>
        <p:spPr>
          <a:xfrm>
            <a:off x="6732588" y="1846263"/>
            <a:ext cx="3594100" cy="40227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400" b="1">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300" b="1">
                <a:solidFill>
                  <a:srgbClr val="515151"/>
                </a:solidFill>
                <a:latin typeface="Calibri" pitchFamily="34" charset="0"/>
              </a:rPr>
              <a:t>Report on impacts, leading to policy recommendations</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400" b="1">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300" b="1">
                <a:solidFill>
                  <a:srgbClr val="515151"/>
                </a:solidFill>
                <a:latin typeface="Calibri" pitchFamily="34" charset="0"/>
              </a:rPr>
              <a:t>24 months, $1500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400" b="1">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300" b="1">
                <a:solidFill>
                  <a:srgbClr val="515151"/>
                </a:solidFill>
                <a:latin typeface="Calibri" pitchFamily="34" charset="0"/>
              </a:rPr>
              <a:t>High.  But must follow tool development in 2.2 and 3.1</a:t>
            </a:r>
            <a:endParaRPr lang="en-US" sz="2300" b="1">
              <a:solidFill>
                <a:schemeClr val="accent2"/>
              </a:solidFill>
              <a:latin typeface="Calibri" pitchFamily="34" charset="0"/>
            </a:endParaRPr>
          </a:p>
        </p:txBody>
      </p:sp>
      <p:pic>
        <p:nvPicPr>
          <p:cNvPr id="6" name="Picture 5"/>
          <p:cNvPicPr>
            <a:picLocks noChangeAspect="1"/>
          </p:cNvPicPr>
          <p:nvPr/>
        </p:nvPicPr>
        <p:blipFill>
          <a:blip r:embed="rId3"/>
          <a:srcRect/>
          <a:stretch>
            <a:fillRect/>
          </a:stretch>
        </p:blipFill>
        <p:spPr bwMode="auto">
          <a:xfrm>
            <a:off x="10504488" y="4716881"/>
            <a:ext cx="1563603" cy="165534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solidFill>
                  <a:srgbClr val="515151"/>
                </a:solidFill>
              </a:rPr>
              <a:t>EFFECTS OF AV ON LAND USE, TRAVEL DEMAND, AND TRAFFIC IMPACT MODELS</a:t>
            </a:r>
          </a:p>
        </p:txBody>
      </p:sp>
      <p:sp>
        <p:nvSpPr>
          <p:cNvPr id="3" name="Content Placeholder 2"/>
          <p:cNvSpPr>
            <a:spLocks noGrp="1"/>
          </p:cNvSpPr>
          <p:nvPr>
            <p:ph idx="4294967295"/>
          </p:nvPr>
        </p:nvSpPr>
        <p:spPr>
          <a:xfrm>
            <a:off x="338138" y="1846263"/>
            <a:ext cx="6356350" cy="4432300"/>
          </a:xfrm>
        </p:spPr>
        <p:txBody>
          <a:bodyPr>
            <a:normAutofit/>
          </a:bodyPr>
          <a:lstStyle/>
          <a:p>
            <a:pPr marL="457200" indent="-457200">
              <a:lnSpc>
                <a:spcPct val="80000"/>
              </a:lnSpc>
              <a:buFont typeface="Wingdings" pitchFamily="2" charset="2"/>
              <a:buChar char="Ø"/>
            </a:pPr>
            <a:r>
              <a:rPr lang="en-US" sz="2100" b="1" dirty="0">
                <a:solidFill>
                  <a:srgbClr val="515151"/>
                </a:solidFill>
              </a:rPr>
              <a:t>RPS</a:t>
            </a:r>
          </a:p>
          <a:p>
            <a:pPr marL="749300" lvl="1" indent="-457200">
              <a:lnSpc>
                <a:spcPct val="80000"/>
              </a:lnSpc>
              <a:buFont typeface="Wingdings" pitchFamily="2" charset="2"/>
              <a:buChar char="Ø"/>
            </a:pPr>
            <a:r>
              <a:rPr lang="en-US" sz="2000" b="1" dirty="0">
                <a:solidFill>
                  <a:srgbClr val="515151"/>
                </a:solidFill>
              </a:rPr>
              <a:t>Land use and travel demand models generate inputs to regional transportation models.  Changes in vehicle ownership and land use are likely with AV system introduction.  New modeling approaches are needed to get reasonable </a:t>
            </a:r>
            <a:r>
              <a:rPr lang="en-US" sz="2000" b="1" dirty="0" smtClean="0">
                <a:solidFill>
                  <a:srgbClr val="515151"/>
                </a:solidFill>
              </a:rPr>
              <a:t>predictions</a:t>
            </a:r>
            <a:endParaRPr lang="en-US" sz="2000" b="1" dirty="0">
              <a:solidFill>
                <a:srgbClr val="515151"/>
              </a:solidFill>
            </a:endParaRPr>
          </a:p>
          <a:p>
            <a:pPr marL="457200" indent="-457200">
              <a:lnSpc>
                <a:spcPct val="80000"/>
              </a:lnSpc>
              <a:buFont typeface="Wingdings" pitchFamily="2" charset="2"/>
              <a:buChar char="Ø"/>
            </a:pPr>
            <a:r>
              <a:rPr lang="en-US" sz="2100" b="1" dirty="0">
                <a:solidFill>
                  <a:srgbClr val="515151"/>
                </a:solidFill>
              </a:rPr>
              <a:t>Tasks</a:t>
            </a:r>
            <a:endParaRPr lang="en-US" b="1" dirty="0">
              <a:solidFill>
                <a:srgbClr val="515151"/>
              </a:solidFill>
            </a:endParaRPr>
          </a:p>
          <a:p>
            <a:pPr marL="749300" lvl="1" indent="-457200">
              <a:lnSpc>
                <a:spcPct val="80000"/>
              </a:lnSpc>
              <a:buFont typeface="Wingdings" pitchFamily="2" charset="2"/>
              <a:buChar char="Ø"/>
            </a:pPr>
            <a:r>
              <a:rPr lang="en-US" sz="2000" b="1" dirty="0">
                <a:solidFill>
                  <a:srgbClr val="515151"/>
                </a:solidFill>
              </a:rPr>
              <a:t>Summarize existing state of the art and state of the practice in land-use and travel demand modeling</a:t>
            </a:r>
          </a:p>
          <a:p>
            <a:pPr marL="749300" lvl="1" indent="-457200">
              <a:lnSpc>
                <a:spcPct val="80000"/>
              </a:lnSpc>
              <a:buFont typeface="Wingdings" pitchFamily="2" charset="2"/>
              <a:buChar char="Ø"/>
            </a:pPr>
            <a:r>
              <a:rPr lang="en-US" sz="2000" b="1" dirty="0">
                <a:solidFill>
                  <a:srgbClr val="515151"/>
                </a:solidFill>
              </a:rPr>
              <a:t>Develop new theories and models including consideration of AVs</a:t>
            </a:r>
          </a:p>
          <a:p>
            <a:pPr marL="749300" lvl="1" indent="-457200">
              <a:lnSpc>
                <a:spcPct val="80000"/>
              </a:lnSpc>
              <a:buFont typeface="Wingdings" pitchFamily="2" charset="2"/>
              <a:buChar char="Ø"/>
            </a:pPr>
            <a:r>
              <a:rPr lang="en-US" sz="2000" b="1" dirty="0">
                <a:solidFill>
                  <a:srgbClr val="515151"/>
                </a:solidFill>
              </a:rPr>
              <a:t>Demonstrate models on variety of scenarios from dense urban, sprawl, coastal, and low-density</a:t>
            </a:r>
          </a:p>
          <a:p>
            <a:pPr marL="749300" lvl="1" indent="-457200">
              <a:lnSpc>
                <a:spcPct val="80000"/>
              </a:lnSpc>
              <a:buFont typeface="Wingdings" pitchFamily="2" charset="2"/>
              <a:buChar char="Ø"/>
            </a:pPr>
            <a:r>
              <a:rPr lang="en-US" sz="2000" b="1" dirty="0">
                <a:solidFill>
                  <a:srgbClr val="515151"/>
                </a:solidFill>
              </a:rPr>
              <a:t>Develop guidance for planners regarding how to represent AV effects.</a:t>
            </a:r>
            <a:endParaRPr lang="en-US" sz="2300" dirty="0">
              <a:solidFill>
                <a:schemeClr val="accent2"/>
              </a:solidFill>
            </a:endParaRPr>
          </a:p>
        </p:txBody>
      </p:sp>
      <p:sp>
        <p:nvSpPr>
          <p:cNvPr id="7" name="Content Placeholder 2"/>
          <p:cNvSpPr txBox="1">
            <a:spLocks/>
          </p:cNvSpPr>
          <p:nvPr/>
        </p:nvSpPr>
        <p:spPr>
          <a:xfrm>
            <a:off x="6821488" y="1795463"/>
            <a:ext cx="3606800" cy="44037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State of the art synthesis, primer for planners, open-source software</a:t>
            </a:r>
            <a:endParaRPr lang="en-US" sz="2800" b="1">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18 months, $1000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Low.  Follows completion of 3.1</a:t>
            </a:r>
            <a:endParaRPr lang="en-US" sz="3600" b="1">
              <a:solidFill>
                <a:schemeClr val="accent2"/>
              </a:solidFill>
              <a:latin typeface="Calibri" pitchFamily="34" charset="0"/>
            </a:endParaRPr>
          </a:p>
        </p:txBody>
      </p:sp>
      <p:pic>
        <p:nvPicPr>
          <p:cNvPr id="6" name="Picture 5"/>
          <p:cNvPicPr>
            <a:picLocks noChangeAspect="1"/>
          </p:cNvPicPr>
          <p:nvPr/>
        </p:nvPicPr>
        <p:blipFill>
          <a:blip r:embed="rId3"/>
          <a:srcRect/>
          <a:stretch>
            <a:fillRect/>
          </a:stretch>
        </p:blipFill>
        <p:spPr bwMode="auto">
          <a:xfrm>
            <a:off x="10504488" y="4716881"/>
            <a:ext cx="1563603" cy="165534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Number Placeholder 5"/>
          <p:cNvSpPr txBox="1">
            <a:spLocks noGrp="1"/>
          </p:cNvSpPr>
          <p:nvPr/>
        </p:nvSpPr>
        <p:spPr bwMode="auto">
          <a:xfrm>
            <a:off x="9901238" y="6459538"/>
            <a:ext cx="1311275" cy="365125"/>
          </a:xfrm>
          <a:prstGeom prst="rect">
            <a:avLst/>
          </a:prstGeom>
          <a:noFill/>
          <a:ln w="9525">
            <a:noFill/>
            <a:miter lim="800000"/>
            <a:headEnd/>
            <a:tailEnd/>
          </a:ln>
        </p:spPr>
        <p:txBody>
          <a:bodyPr anchor="ctr"/>
          <a:lstStyle/>
          <a:p>
            <a:pPr algn="r"/>
            <a:fld id="{6F869056-07D4-4138-AA7E-7BA67A338BF2}" type="slidenum">
              <a:rPr lang="en-US" sz="1400">
                <a:solidFill>
                  <a:srgbClr val="FFFFFF"/>
                </a:solidFill>
                <a:latin typeface="Calibri" pitchFamily="34" charset="0"/>
              </a:rPr>
              <a:pPr algn="r"/>
              <a:t>3</a:t>
            </a:fld>
            <a:endParaRPr lang="en-US" sz="1400">
              <a:solidFill>
                <a:srgbClr val="FFFFFF"/>
              </a:solidFill>
              <a:latin typeface="Calibri" pitchFamily="34" charset="0"/>
            </a:endParaRPr>
          </a:p>
        </p:txBody>
      </p:sp>
      <p:sp>
        <p:nvSpPr>
          <p:cNvPr id="55298" name="Rectangle 2"/>
          <p:cNvSpPr>
            <a:spLocks noGrp="1"/>
          </p:cNvSpPr>
          <p:nvPr>
            <p:ph type="title" idx="4294967295"/>
          </p:nvPr>
        </p:nvSpPr>
        <p:spPr bwMode="auto"/>
        <p:txBody>
          <a:bodyPr wrap="square" numCol="1" anchorCtr="0" compatLnSpc="1">
            <a:prstTxWarp prst="textNoShape">
              <a:avLst/>
            </a:prstTxWarp>
          </a:bodyPr>
          <a:lstStyle/>
          <a:p>
            <a:pPr eaLnBrk="1" hangingPunct="1"/>
            <a:r>
              <a:rPr lang="en-US" sz="4000"/>
              <a:t>Project Panel Members</a:t>
            </a:r>
          </a:p>
        </p:txBody>
      </p:sp>
      <p:sp>
        <p:nvSpPr>
          <p:cNvPr id="142340" name="Rectangle 3"/>
          <p:cNvSpPr>
            <a:spLocks noGrp="1"/>
          </p:cNvSpPr>
          <p:nvPr>
            <p:ph type="body" idx="4294967295"/>
          </p:nvPr>
        </p:nvSpPr>
        <p:spPr>
          <a:xfrm>
            <a:off x="338138" y="1846263"/>
            <a:ext cx="5605462" cy="4022725"/>
          </a:xfrm>
        </p:spPr>
        <p:txBody>
          <a:bodyPr/>
          <a:lstStyle/>
          <a:p>
            <a:pPr eaLnBrk="1" hangingPunct="1"/>
            <a:r>
              <a:rPr lang="en-US" sz="2800" dirty="0" smtClean="0"/>
              <a:t>John Corbin, FHWA</a:t>
            </a:r>
          </a:p>
          <a:p>
            <a:pPr eaLnBrk="1" hangingPunct="1"/>
            <a:r>
              <a:rPr lang="en-US" sz="2800" dirty="0" smtClean="0"/>
              <a:t>Mark </a:t>
            </a:r>
            <a:r>
              <a:rPr lang="en-US" sz="2800" dirty="0" err="1" smtClean="0"/>
              <a:t>Kopko</a:t>
            </a:r>
            <a:r>
              <a:rPr lang="en-US" sz="2800" dirty="0" smtClean="0"/>
              <a:t>, </a:t>
            </a:r>
            <a:r>
              <a:rPr lang="en-US" sz="2800" dirty="0" smtClean="0"/>
              <a:t>Pennsylvania </a:t>
            </a:r>
            <a:r>
              <a:rPr lang="en-US" sz="2800" dirty="0" smtClean="0"/>
              <a:t>DOT</a:t>
            </a:r>
          </a:p>
          <a:p>
            <a:pPr eaLnBrk="1" hangingPunct="1"/>
            <a:r>
              <a:rPr lang="en-US" sz="2800" dirty="0" smtClean="0"/>
              <a:t>Melissa Lance, Virginia DOT</a:t>
            </a:r>
          </a:p>
          <a:p>
            <a:pPr eaLnBrk="1" hangingPunct="1"/>
            <a:r>
              <a:rPr lang="en-US" sz="2800" dirty="0" smtClean="0"/>
              <a:t>Greg Larson, Caltrans</a:t>
            </a:r>
          </a:p>
          <a:p>
            <a:pPr eaLnBrk="1" hangingPunct="1"/>
            <a:r>
              <a:rPr lang="en-US" sz="2800" dirty="0" smtClean="0"/>
              <a:t>Blaine Leonard, Utah DOT</a:t>
            </a:r>
          </a:p>
          <a:p>
            <a:pPr eaLnBrk="1" hangingPunct="1"/>
            <a:r>
              <a:rPr lang="en-US" sz="2800" dirty="0" smtClean="0"/>
              <a:t>Siva </a:t>
            </a:r>
            <a:r>
              <a:rPr lang="en-US" sz="2800" dirty="0" err="1" smtClean="0"/>
              <a:t>Narla</a:t>
            </a:r>
            <a:r>
              <a:rPr lang="en-US" sz="2800" dirty="0" smtClean="0"/>
              <a:t>, ITE</a:t>
            </a:r>
          </a:p>
          <a:p>
            <a:pPr eaLnBrk="1" hangingPunct="1"/>
            <a:r>
              <a:rPr lang="en-US" sz="2800" dirty="0" smtClean="0"/>
              <a:t>Ryan Rice, Colorado DOT</a:t>
            </a:r>
          </a:p>
          <a:p>
            <a:pPr eaLnBrk="1" hangingPunct="1"/>
            <a:endParaRPr lang="en-US" sz="2800" dirty="0"/>
          </a:p>
        </p:txBody>
      </p:sp>
      <p:sp>
        <p:nvSpPr>
          <p:cNvPr id="5" name="Rectangle 3"/>
          <p:cNvSpPr txBox="1">
            <a:spLocks/>
          </p:cNvSpPr>
          <p:nvPr/>
        </p:nvSpPr>
        <p:spPr bwMode="auto">
          <a:xfrm>
            <a:off x="6345238" y="1846263"/>
            <a:ext cx="5605462"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lvl1pPr marL="90488" indent="-90488" algn="l" rtl="0" eaLnBrk="0" fontAlgn="base" hangingPunct="0">
              <a:lnSpc>
                <a:spcPct val="90000"/>
              </a:lnSpc>
              <a:spcBef>
                <a:spcPts val="1200"/>
              </a:spcBef>
              <a:spcAft>
                <a:spcPts val="200"/>
              </a:spcAft>
              <a:buClr>
                <a:schemeClr val="accent1"/>
              </a:buClr>
              <a:buSzPct val="100000"/>
              <a:buFont typeface="Calibri" pitchFamily="34" charset="0"/>
              <a:buChar char=" "/>
              <a:defRPr sz="20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itchFamily="34" charset="0"/>
              <a:buChar char="◦"/>
              <a:defRPr>
                <a:solidFill>
                  <a:srgbClr val="404040"/>
                </a:solidFill>
                <a:latin typeface="+mn-lt"/>
              </a:defRPr>
            </a:lvl2pPr>
            <a:lvl3pPr marL="566738"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3pPr>
            <a:lvl4pPr marL="749300"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4pPr>
            <a:lvl5pPr marL="9318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5pPr>
            <a:lvl6pPr marL="13890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6pPr>
            <a:lvl7pPr marL="18462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7pPr>
            <a:lvl8pPr marL="23034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8pPr>
            <a:lvl9pPr marL="2760663" indent="-182563" algn="l" rtl="0" eaLnBrk="0" fontAlgn="base" hangingPunct="0">
              <a:lnSpc>
                <a:spcPct val="90000"/>
              </a:lnSpc>
              <a:spcBef>
                <a:spcPts val="200"/>
              </a:spcBef>
              <a:spcAft>
                <a:spcPts val="400"/>
              </a:spcAft>
              <a:buClr>
                <a:schemeClr val="accent1"/>
              </a:buClr>
              <a:buFont typeface="Calibri" pitchFamily="34" charset="0"/>
              <a:buChar char="◦"/>
              <a:defRPr sz="1400">
                <a:solidFill>
                  <a:srgbClr val="404040"/>
                </a:solidFill>
                <a:latin typeface="+mn-lt"/>
              </a:defRPr>
            </a:lvl9pPr>
          </a:lstStyle>
          <a:p>
            <a:pPr defTabSz="914400" eaLnBrk="1" hangingPunct="1"/>
            <a:r>
              <a:rPr lang="en-US" sz="2800" kern="0" dirty="0" smtClean="0"/>
              <a:t>Shelley Row, </a:t>
            </a:r>
            <a:r>
              <a:rPr lang="en-US" sz="2800" kern="0" dirty="0" smtClean="0"/>
              <a:t>consultant</a:t>
            </a:r>
            <a:endParaRPr lang="en-US" sz="2800" kern="0" dirty="0" smtClean="0"/>
          </a:p>
          <a:p>
            <a:pPr defTabSz="914400" eaLnBrk="1" hangingPunct="1"/>
            <a:r>
              <a:rPr lang="en-US" sz="2800" kern="0" dirty="0" smtClean="0"/>
              <a:t>Matthew Smith, Michigan DOT</a:t>
            </a:r>
          </a:p>
          <a:p>
            <a:pPr defTabSz="914400" eaLnBrk="1" hangingPunct="1"/>
            <a:r>
              <a:rPr lang="en-US" sz="2800" kern="0" dirty="0" smtClean="0"/>
              <a:t>Bob Arnold, USDOT</a:t>
            </a:r>
          </a:p>
          <a:p>
            <a:pPr defTabSz="914400" eaLnBrk="1" hangingPunct="1"/>
            <a:r>
              <a:rPr lang="en-US" sz="2800" kern="0" dirty="0" smtClean="0"/>
              <a:t>Joe Peters, FHWA TFHRC</a:t>
            </a:r>
          </a:p>
          <a:p>
            <a:pPr defTabSz="914400" eaLnBrk="1" hangingPunct="1"/>
            <a:r>
              <a:rPr lang="en-US" sz="2800" kern="0" dirty="0" smtClean="0"/>
              <a:t>Kevin </a:t>
            </a:r>
            <a:r>
              <a:rPr lang="en-US" sz="2800" kern="0" dirty="0" err="1" smtClean="0"/>
              <a:t>Dopart</a:t>
            </a:r>
            <a:r>
              <a:rPr lang="en-US" sz="2800" kern="0" dirty="0" smtClean="0"/>
              <a:t>, USDOT</a:t>
            </a:r>
          </a:p>
          <a:p>
            <a:pPr defTabSz="914400" eaLnBrk="1" hangingPunct="1"/>
            <a:r>
              <a:rPr lang="en-US" sz="2800" kern="0" dirty="0" err="1" smtClean="0"/>
              <a:t>Gummada</a:t>
            </a:r>
            <a:r>
              <a:rPr lang="en-US" sz="2800" kern="0" dirty="0" smtClean="0"/>
              <a:t> Murthy, AASHTO</a:t>
            </a:r>
          </a:p>
          <a:p>
            <a:pPr defTabSz="914400" eaLnBrk="1" hangingPunct="1"/>
            <a:r>
              <a:rPr lang="en-US" sz="2800" kern="0" dirty="0" smtClean="0"/>
              <a:t>Jim Wright, AASHTO</a:t>
            </a:r>
          </a:p>
          <a:p>
            <a:pPr defTabSz="914400" eaLnBrk="1" hangingPunct="1"/>
            <a:endParaRPr lang="en-US" sz="2800" kern="0" dirty="0" smtClean="0"/>
          </a:p>
          <a:p>
            <a:pPr defTabSz="914400" eaLnBrk="1" hangingPunct="1"/>
            <a:endParaRPr lang="en-US" sz="2800" kern="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Number Placeholder 5"/>
          <p:cNvSpPr txBox="1">
            <a:spLocks noGrp="1"/>
          </p:cNvSpPr>
          <p:nvPr/>
        </p:nvSpPr>
        <p:spPr bwMode="auto">
          <a:xfrm>
            <a:off x="9901238" y="6459538"/>
            <a:ext cx="1311275" cy="365125"/>
          </a:xfrm>
          <a:prstGeom prst="rect">
            <a:avLst/>
          </a:prstGeom>
          <a:noFill/>
          <a:ln w="9525">
            <a:noFill/>
            <a:miter lim="800000"/>
            <a:headEnd/>
            <a:tailEnd/>
          </a:ln>
        </p:spPr>
        <p:txBody>
          <a:bodyPr anchor="ctr"/>
          <a:lstStyle/>
          <a:p>
            <a:pPr algn="r"/>
            <a:fld id="{15217D62-4C62-4B41-9D24-4C1061027103}" type="slidenum">
              <a:rPr lang="en-US" sz="1400">
                <a:solidFill>
                  <a:srgbClr val="FFFFFF"/>
                </a:solidFill>
                <a:latin typeface="Calibri" pitchFamily="34" charset="0"/>
              </a:rPr>
              <a:pPr algn="r"/>
              <a:t>30</a:t>
            </a:fld>
            <a:endParaRPr lang="en-US" sz="1400">
              <a:solidFill>
                <a:srgbClr val="FFFFFF"/>
              </a:solidFill>
              <a:latin typeface="Calibri" pitchFamily="34" charset="0"/>
            </a:endParaRPr>
          </a:p>
        </p:txBody>
      </p:sp>
      <p:sp>
        <p:nvSpPr>
          <p:cNvPr id="2" name="Title 1"/>
          <p:cNvSpPr>
            <a:spLocks noGrp="1"/>
          </p:cNvSpPr>
          <p:nvPr>
            <p:ph type="title" idx="4294967295"/>
          </p:nvPr>
        </p:nvSpPr>
        <p:spPr/>
        <p:txBody>
          <a:bodyPr wrap="square" numCol="1" anchorCtr="0" compatLnSpc="1">
            <a:prstTxWarp prst="textNoShape">
              <a:avLst/>
            </a:prstTxWarp>
          </a:bodyPr>
          <a:lstStyle/>
          <a:p>
            <a:pPr eaLnBrk="1" hangingPunct="1"/>
            <a:r>
              <a:rPr lang="en-US" sz="4400">
                <a:solidFill>
                  <a:srgbClr val="F2822C"/>
                </a:solidFill>
              </a:rPr>
              <a:t>MODAL APPLICATIONS</a:t>
            </a:r>
          </a:p>
        </p:txBody>
      </p:sp>
      <p:sp>
        <p:nvSpPr>
          <p:cNvPr id="155652" name="Content Placeholder 2"/>
          <p:cNvSpPr>
            <a:spLocks noGrp="1"/>
          </p:cNvSpPr>
          <p:nvPr>
            <p:ph idx="4294967295"/>
          </p:nvPr>
        </p:nvSpPr>
        <p:spPr>
          <a:xfrm>
            <a:off x="338138" y="1846263"/>
            <a:ext cx="8466137" cy="4022725"/>
          </a:xfrm>
        </p:spPr>
        <p:txBody>
          <a:bodyPr/>
          <a:lstStyle/>
          <a:p>
            <a:pPr marL="571500" indent="-571500" eaLnBrk="1" hangingPunct="1">
              <a:lnSpc>
                <a:spcPct val="100000"/>
              </a:lnSpc>
              <a:buFont typeface="Wingdings" pitchFamily="2" charset="2"/>
              <a:buChar char="Ø"/>
            </a:pPr>
            <a:r>
              <a:rPr lang="en-US" sz="3600" b="1">
                <a:solidFill>
                  <a:srgbClr val="F2822C"/>
                </a:solidFill>
              </a:rPr>
              <a:t>Impacts of transit regulations on AV/CV tech introduction</a:t>
            </a:r>
          </a:p>
          <a:p>
            <a:pPr marL="571500" indent="-571500" eaLnBrk="1" hangingPunct="1">
              <a:lnSpc>
                <a:spcPct val="100000"/>
              </a:lnSpc>
              <a:buFont typeface="Wingdings" pitchFamily="2" charset="2"/>
              <a:buChar char="Ø"/>
            </a:pPr>
            <a:r>
              <a:rPr lang="en-US" sz="3600" b="1">
                <a:solidFill>
                  <a:srgbClr val="F2822C"/>
                </a:solidFill>
              </a:rPr>
              <a:t>Next steps for AV/CV applications to long-haul freight</a:t>
            </a:r>
          </a:p>
          <a:p>
            <a:pPr marL="571500" indent="-571500" eaLnBrk="1" hangingPunct="1">
              <a:lnSpc>
                <a:spcPct val="100000"/>
              </a:lnSpc>
              <a:buFont typeface="Wingdings" pitchFamily="2" charset="2"/>
              <a:buChar char="Ø"/>
            </a:pPr>
            <a:r>
              <a:rPr lang="en-US" sz="3600" b="1">
                <a:solidFill>
                  <a:srgbClr val="F2822C"/>
                </a:solidFill>
              </a:rPr>
              <a:t>Benefit/cost analysis of AV transit systems</a:t>
            </a:r>
            <a:endParaRPr lang="en-US" sz="4400">
              <a:solidFill>
                <a:schemeClr val="accent2"/>
              </a:solidFill>
            </a:endParaRPr>
          </a:p>
        </p:txBody>
      </p:sp>
      <p:pic>
        <p:nvPicPr>
          <p:cNvPr id="155653" name="Picture 3"/>
          <p:cNvPicPr>
            <a:picLocks noChangeAspect="1"/>
          </p:cNvPicPr>
          <p:nvPr/>
        </p:nvPicPr>
        <p:blipFill>
          <a:blip r:embed="rId3"/>
          <a:srcRect/>
          <a:stretch>
            <a:fillRect/>
          </a:stretch>
        </p:blipFill>
        <p:spPr bwMode="auto">
          <a:xfrm>
            <a:off x="9228138" y="287338"/>
            <a:ext cx="2801937" cy="34290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solidFill>
                  <a:srgbClr val="F2822C"/>
                </a:solidFill>
              </a:rPr>
              <a:t>IMPACT OF TRANSIT REGULATIONS AND POLICIES ON ADOPTION OF AV/CV TECHNOLOGY</a:t>
            </a:r>
          </a:p>
        </p:txBody>
      </p:sp>
      <p:sp>
        <p:nvSpPr>
          <p:cNvPr id="3" name="Content Placeholder 2"/>
          <p:cNvSpPr>
            <a:spLocks noGrp="1"/>
          </p:cNvSpPr>
          <p:nvPr>
            <p:ph idx="4294967295"/>
          </p:nvPr>
        </p:nvSpPr>
        <p:spPr>
          <a:xfrm>
            <a:off x="338138" y="1846263"/>
            <a:ext cx="6851650" cy="4432300"/>
          </a:xfrm>
        </p:spPr>
        <p:txBody>
          <a:bodyPr>
            <a:normAutofit/>
          </a:bodyPr>
          <a:lstStyle/>
          <a:p>
            <a:pPr marL="457200" indent="-457200">
              <a:lnSpc>
                <a:spcPct val="80000"/>
              </a:lnSpc>
              <a:buFont typeface="Wingdings" pitchFamily="2" charset="2"/>
              <a:buChar char="Ø"/>
            </a:pPr>
            <a:r>
              <a:rPr lang="en-US" sz="2400" b="1" dirty="0">
                <a:solidFill>
                  <a:srgbClr val="515151"/>
                </a:solidFill>
              </a:rPr>
              <a:t>RPS</a:t>
            </a:r>
          </a:p>
          <a:p>
            <a:pPr marL="749300" lvl="1" indent="-457200">
              <a:lnSpc>
                <a:spcPct val="80000"/>
              </a:lnSpc>
              <a:buFont typeface="Wingdings" pitchFamily="2" charset="2"/>
              <a:buChar char="Ø"/>
            </a:pPr>
            <a:r>
              <a:rPr lang="en-US" sz="2200" b="1" dirty="0">
                <a:solidFill>
                  <a:srgbClr val="515151"/>
                </a:solidFill>
              </a:rPr>
              <a:t>Current regulations for fixed guideway transit systems prevent reductions in workforce.  Regulations governing safety and operations derive from railroad practices.  These need to be reconsidered for modern automated </a:t>
            </a:r>
            <a:r>
              <a:rPr lang="en-US" sz="2200" b="1" dirty="0" smtClean="0">
                <a:solidFill>
                  <a:srgbClr val="515151"/>
                </a:solidFill>
              </a:rPr>
              <a:t>systems</a:t>
            </a:r>
            <a:endParaRPr lang="en-US" sz="2200" b="1" dirty="0">
              <a:solidFill>
                <a:srgbClr val="515151"/>
              </a:solidFill>
            </a:endParaRPr>
          </a:p>
          <a:p>
            <a:pPr marL="457200" indent="-457200">
              <a:lnSpc>
                <a:spcPct val="80000"/>
              </a:lnSpc>
              <a:buFont typeface="Wingdings" pitchFamily="2" charset="2"/>
              <a:buChar char="Ø"/>
            </a:pPr>
            <a:r>
              <a:rPr lang="en-US" sz="2400" b="1" dirty="0">
                <a:solidFill>
                  <a:srgbClr val="515151"/>
                </a:solidFill>
              </a:rPr>
              <a:t>Tasks</a:t>
            </a:r>
          </a:p>
          <a:p>
            <a:pPr marL="749300" lvl="1" indent="-457200">
              <a:lnSpc>
                <a:spcPct val="80000"/>
              </a:lnSpc>
              <a:buFont typeface="Wingdings" pitchFamily="2" charset="2"/>
              <a:buChar char="Ø"/>
            </a:pPr>
            <a:r>
              <a:rPr lang="en-US" sz="2200" b="1" dirty="0">
                <a:solidFill>
                  <a:srgbClr val="515151"/>
                </a:solidFill>
              </a:rPr>
              <a:t>Develop a primer on the current regulatory and policy landscape of transit systems that will be affected by AV/CV technologies</a:t>
            </a:r>
          </a:p>
          <a:p>
            <a:pPr marL="749300" lvl="1" indent="-457200">
              <a:lnSpc>
                <a:spcPct val="80000"/>
              </a:lnSpc>
              <a:buFont typeface="Wingdings" pitchFamily="2" charset="2"/>
              <a:buChar char="Ø"/>
            </a:pPr>
            <a:r>
              <a:rPr lang="en-US" sz="2200" b="1" dirty="0">
                <a:solidFill>
                  <a:srgbClr val="515151"/>
                </a:solidFill>
              </a:rPr>
              <a:t>Explore how existing certification and testing procedures for fixed-guideway transit can be applied to AV systems</a:t>
            </a:r>
          </a:p>
          <a:p>
            <a:pPr marL="749300" lvl="1" indent="-457200">
              <a:lnSpc>
                <a:spcPct val="80000"/>
              </a:lnSpc>
              <a:buFont typeface="Wingdings" pitchFamily="2" charset="2"/>
              <a:buChar char="Ø"/>
            </a:pPr>
            <a:r>
              <a:rPr lang="en-US" sz="2200" b="1" dirty="0">
                <a:solidFill>
                  <a:srgbClr val="515151"/>
                </a:solidFill>
              </a:rPr>
              <a:t>Summarize findings and develop action plan</a:t>
            </a:r>
            <a:endParaRPr lang="en-US" sz="2300" b="1" dirty="0">
              <a:solidFill>
                <a:schemeClr val="accent2"/>
              </a:solidFill>
            </a:endParaRPr>
          </a:p>
        </p:txBody>
      </p:sp>
      <p:sp>
        <p:nvSpPr>
          <p:cNvPr id="7" name="Content Placeholder 2"/>
          <p:cNvSpPr txBox="1">
            <a:spLocks/>
          </p:cNvSpPr>
          <p:nvPr/>
        </p:nvSpPr>
        <p:spPr>
          <a:xfrm>
            <a:off x="7329488" y="1795463"/>
            <a:ext cx="4279900" cy="40227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Report on existing regulations and ways they may need to be updated</a:t>
            </a:r>
            <a:endParaRPr lang="en-US" sz="2800" b="1">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12 months, $150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High</a:t>
            </a:r>
            <a:endParaRPr lang="en-US" sz="3600" b="1">
              <a:solidFill>
                <a:schemeClr val="accent2"/>
              </a:solidFill>
              <a:latin typeface="Calibri" pitchFamily="34" charset="0"/>
            </a:endParaRPr>
          </a:p>
        </p:txBody>
      </p:sp>
      <p:pic>
        <p:nvPicPr>
          <p:cNvPr id="221189" name="Picture 7"/>
          <p:cNvPicPr>
            <a:picLocks noChangeAspect="1"/>
          </p:cNvPicPr>
          <p:nvPr/>
        </p:nvPicPr>
        <p:blipFill>
          <a:blip r:embed="rId3"/>
          <a:srcRect/>
          <a:stretch>
            <a:fillRect/>
          </a:stretch>
        </p:blipFill>
        <p:spPr bwMode="auto">
          <a:xfrm>
            <a:off x="10359770" y="4487779"/>
            <a:ext cx="1590930" cy="194719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solidFill>
                  <a:srgbClr val="F2822C"/>
                </a:solidFill>
              </a:rPr>
              <a:t>CRITICAL NEXT STEPS FOR AV/CV APPLICATIONS IN LONG-HAUL FREIGHT OPERATIONS</a:t>
            </a:r>
          </a:p>
        </p:txBody>
      </p:sp>
      <p:sp>
        <p:nvSpPr>
          <p:cNvPr id="3" name="Content Placeholder 2"/>
          <p:cNvSpPr>
            <a:spLocks noGrp="1"/>
          </p:cNvSpPr>
          <p:nvPr>
            <p:ph idx="4294967295"/>
          </p:nvPr>
        </p:nvSpPr>
        <p:spPr>
          <a:xfrm>
            <a:off x="338138" y="1846263"/>
            <a:ext cx="6813550" cy="4432300"/>
          </a:xfrm>
        </p:spPr>
        <p:txBody>
          <a:bodyPr>
            <a:normAutofit/>
          </a:bodyPr>
          <a:lstStyle/>
          <a:p>
            <a:pPr marL="457200" indent="-457200">
              <a:lnSpc>
                <a:spcPct val="80000"/>
              </a:lnSpc>
              <a:buFont typeface="Wingdings" pitchFamily="2" charset="2"/>
              <a:buChar char="Ø"/>
            </a:pPr>
            <a:r>
              <a:rPr lang="en-US" sz="2600" b="1" dirty="0">
                <a:solidFill>
                  <a:srgbClr val="515151"/>
                </a:solidFill>
              </a:rPr>
              <a:t>RPS</a:t>
            </a:r>
          </a:p>
          <a:p>
            <a:pPr marL="749300" lvl="1" indent="-457200">
              <a:lnSpc>
                <a:spcPct val="80000"/>
              </a:lnSpc>
              <a:buFont typeface="Wingdings" pitchFamily="2" charset="2"/>
              <a:buChar char="Ø"/>
            </a:pPr>
            <a:r>
              <a:rPr lang="en-US" sz="2300" b="1" dirty="0">
                <a:solidFill>
                  <a:srgbClr val="515151"/>
                </a:solidFill>
              </a:rPr>
              <a:t>Current regulatory, policy, and technical issues related to AV/CV technologies for trucking are not well understood by </a:t>
            </a:r>
            <a:r>
              <a:rPr lang="en-US" sz="2300" b="1" dirty="0" smtClean="0">
                <a:solidFill>
                  <a:srgbClr val="515151"/>
                </a:solidFill>
              </a:rPr>
              <a:t>agencies</a:t>
            </a:r>
            <a:endParaRPr lang="en-US" sz="2300" b="1" dirty="0">
              <a:solidFill>
                <a:srgbClr val="515151"/>
              </a:solidFill>
            </a:endParaRPr>
          </a:p>
          <a:p>
            <a:pPr marL="457200" indent="-457200">
              <a:lnSpc>
                <a:spcPct val="80000"/>
              </a:lnSpc>
              <a:buFont typeface="Wingdings" pitchFamily="2" charset="2"/>
              <a:buChar char="Ø"/>
            </a:pPr>
            <a:r>
              <a:rPr lang="en-US" sz="2600" b="1" dirty="0">
                <a:solidFill>
                  <a:srgbClr val="515151"/>
                </a:solidFill>
              </a:rPr>
              <a:t>Tasks</a:t>
            </a:r>
            <a:endParaRPr lang="en-US" sz="2500" b="1" dirty="0">
              <a:solidFill>
                <a:srgbClr val="515151"/>
              </a:solidFill>
            </a:endParaRPr>
          </a:p>
          <a:p>
            <a:pPr marL="749300" lvl="1" indent="-457200">
              <a:lnSpc>
                <a:spcPct val="80000"/>
              </a:lnSpc>
              <a:buFont typeface="Wingdings" pitchFamily="2" charset="2"/>
              <a:buChar char="Ø"/>
            </a:pPr>
            <a:r>
              <a:rPr lang="en-US" sz="2300" b="1" dirty="0">
                <a:solidFill>
                  <a:srgbClr val="515151"/>
                </a:solidFill>
              </a:rPr>
              <a:t>Develop a primer on the current regulatory and policy landscape for freight systems that will be affected by AV/CV technologies</a:t>
            </a:r>
          </a:p>
          <a:p>
            <a:pPr marL="749300" lvl="1" indent="-457200">
              <a:lnSpc>
                <a:spcPct val="80000"/>
              </a:lnSpc>
              <a:buFont typeface="Wingdings" pitchFamily="2" charset="2"/>
              <a:buChar char="Ø"/>
            </a:pPr>
            <a:r>
              <a:rPr lang="en-US" sz="2300" b="1" dirty="0">
                <a:solidFill>
                  <a:srgbClr val="515151"/>
                </a:solidFill>
              </a:rPr>
              <a:t>Summarize findings and develop action plan / guidance</a:t>
            </a:r>
          </a:p>
          <a:p>
            <a:pPr marL="749300" lvl="1" indent="-457200">
              <a:lnSpc>
                <a:spcPct val="80000"/>
              </a:lnSpc>
              <a:buFont typeface="Wingdings" pitchFamily="2" charset="2"/>
              <a:buChar char="Ø"/>
            </a:pPr>
            <a:r>
              <a:rPr lang="en-US" sz="2300" b="1" dirty="0">
                <a:solidFill>
                  <a:srgbClr val="515151"/>
                </a:solidFill>
              </a:rPr>
              <a:t>Conduct workshops with agencies to disseminate guidance</a:t>
            </a:r>
            <a:endParaRPr lang="en-US" sz="2300" dirty="0">
              <a:solidFill>
                <a:schemeClr val="accent2"/>
              </a:solidFill>
            </a:endParaRPr>
          </a:p>
        </p:txBody>
      </p:sp>
      <p:sp>
        <p:nvSpPr>
          <p:cNvPr id="7" name="Content Placeholder 2"/>
          <p:cNvSpPr txBox="1">
            <a:spLocks/>
          </p:cNvSpPr>
          <p:nvPr/>
        </p:nvSpPr>
        <p:spPr>
          <a:xfrm>
            <a:off x="7380288" y="1858963"/>
            <a:ext cx="4508500" cy="40227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Report on existing challenges to deployment of AVs for freight and recommendations for resolving them</a:t>
            </a:r>
            <a:endParaRPr lang="en-US" sz="2800" b="1" dirty="0">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9 months, $150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dirty="0">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dirty="0">
                <a:solidFill>
                  <a:srgbClr val="515151"/>
                </a:solidFill>
                <a:latin typeface="Calibri" pitchFamily="34" charset="0"/>
              </a:rPr>
              <a:t>High</a:t>
            </a:r>
            <a:endParaRPr lang="en-US" sz="3600" dirty="0">
              <a:solidFill>
                <a:schemeClr val="accent2"/>
              </a:solidFill>
              <a:latin typeface="Calibri" pitchFamily="34" charset="0"/>
            </a:endParaRPr>
          </a:p>
        </p:txBody>
      </p:sp>
      <p:pic>
        <p:nvPicPr>
          <p:cNvPr id="6" name="Picture 7"/>
          <p:cNvPicPr>
            <a:picLocks noChangeAspect="1"/>
          </p:cNvPicPr>
          <p:nvPr/>
        </p:nvPicPr>
        <p:blipFill>
          <a:blip r:embed="rId3"/>
          <a:srcRect/>
          <a:stretch>
            <a:fillRect/>
          </a:stretch>
        </p:blipFill>
        <p:spPr bwMode="auto">
          <a:xfrm>
            <a:off x="10359770" y="4487779"/>
            <a:ext cx="1590930" cy="194719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solidFill>
                  <a:srgbClr val="F2822C"/>
                </a:solidFill>
              </a:rPr>
              <a:t>B/C ANALYSIS OF AUTOMATED TRANSIT SYSTEM CONCEPTS</a:t>
            </a:r>
          </a:p>
        </p:txBody>
      </p:sp>
      <p:sp>
        <p:nvSpPr>
          <p:cNvPr id="3" name="Content Placeholder 2"/>
          <p:cNvSpPr>
            <a:spLocks noGrp="1"/>
          </p:cNvSpPr>
          <p:nvPr>
            <p:ph idx="4294967295"/>
          </p:nvPr>
        </p:nvSpPr>
        <p:spPr>
          <a:xfrm>
            <a:off x="338138" y="1719263"/>
            <a:ext cx="6153150" cy="4457700"/>
          </a:xfrm>
        </p:spPr>
        <p:txBody>
          <a:bodyPr>
            <a:normAutofit/>
          </a:bodyPr>
          <a:lstStyle/>
          <a:p>
            <a:pPr marL="457200" indent="-457200">
              <a:lnSpc>
                <a:spcPct val="80000"/>
              </a:lnSpc>
              <a:buFont typeface="Wingdings" pitchFamily="2" charset="2"/>
              <a:buChar char="Ø"/>
            </a:pPr>
            <a:r>
              <a:rPr lang="en-US" sz="2300" b="1" dirty="0">
                <a:solidFill>
                  <a:srgbClr val="515151"/>
                </a:solidFill>
              </a:rPr>
              <a:t>RPS</a:t>
            </a:r>
          </a:p>
          <a:p>
            <a:pPr marL="749300" lvl="1" indent="-457200">
              <a:lnSpc>
                <a:spcPct val="80000"/>
              </a:lnSpc>
              <a:buFont typeface="Wingdings" pitchFamily="2" charset="2"/>
              <a:buChar char="Ø"/>
            </a:pPr>
            <a:r>
              <a:rPr lang="en-US" sz="2200" b="1" dirty="0">
                <a:solidFill>
                  <a:srgbClr val="515151"/>
                </a:solidFill>
              </a:rPr>
              <a:t>Fixed-guideway AV transit systems have been in development for 30+ years but infrastructure costs have been too high.  New low-speed AV transit systems for less restricted environments could help with “first mile – last mile” access to line-haul </a:t>
            </a:r>
            <a:r>
              <a:rPr lang="en-US" sz="2200" b="1" dirty="0" smtClean="0">
                <a:solidFill>
                  <a:srgbClr val="515151"/>
                </a:solidFill>
              </a:rPr>
              <a:t>transit</a:t>
            </a:r>
            <a:endParaRPr lang="en-US" sz="2200" b="1" dirty="0">
              <a:solidFill>
                <a:srgbClr val="515151"/>
              </a:solidFill>
            </a:endParaRPr>
          </a:p>
          <a:p>
            <a:pPr marL="457200" indent="-457200">
              <a:lnSpc>
                <a:spcPct val="80000"/>
              </a:lnSpc>
              <a:buFont typeface="Wingdings" pitchFamily="2" charset="2"/>
              <a:buChar char="Ø"/>
            </a:pPr>
            <a:r>
              <a:rPr lang="en-US" sz="2300" b="1" dirty="0">
                <a:solidFill>
                  <a:srgbClr val="515151"/>
                </a:solidFill>
              </a:rPr>
              <a:t>Tasks</a:t>
            </a:r>
            <a:endParaRPr lang="en-US" sz="2200" b="1" dirty="0">
              <a:solidFill>
                <a:srgbClr val="515151"/>
              </a:solidFill>
            </a:endParaRPr>
          </a:p>
          <a:p>
            <a:pPr marL="749300" lvl="1" indent="-457200">
              <a:lnSpc>
                <a:spcPct val="80000"/>
              </a:lnSpc>
              <a:buFont typeface="Wingdings" pitchFamily="2" charset="2"/>
              <a:buChar char="Ø"/>
            </a:pPr>
            <a:r>
              <a:rPr lang="en-US" sz="2200" b="1" dirty="0">
                <a:solidFill>
                  <a:srgbClr val="515151"/>
                </a:solidFill>
              </a:rPr>
              <a:t>Summarize state of the art in AV transit concepts at different levels of automation</a:t>
            </a:r>
          </a:p>
          <a:p>
            <a:pPr marL="749300" lvl="1" indent="-457200">
              <a:lnSpc>
                <a:spcPct val="80000"/>
              </a:lnSpc>
              <a:buFont typeface="Wingdings" pitchFamily="2" charset="2"/>
              <a:buChar char="Ø"/>
            </a:pPr>
            <a:r>
              <a:rPr lang="en-US" sz="2200" b="1" dirty="0">
                <a:solidFill>
                  <a:srgbClr val="515151"/>
                </a:solidFill>
              </a:rPr>
              <a:t>Evaluate AV transit B/C in diverse scenarios</a:t>
            </a:r>
          </a:p>
          <a:p>
            <a:pPr marL="749300" lvl="1" indent="-457200">
              <a:lnSpc>
                <a:spcPct val="80000"/>
              </a:lnSpc>
              <a:buFont typeface="Wingdings" pitchFamily="2" charset="2"/>
              <a:buChar char="Ø"/>
            </a:pPr>
            <a:r>
              <a:rPr lang="en-US" sz="2200" b="1" dirty="0">
                <a:solidFill>
                  <a:srgbClr val="515151"/>
                </a:solidFill>
              </a:rPr>
              <a:t>Summarize findings and identify where AV transit systems have best B/C performance</a:t>
            </a:r>
          </a:p>
          <a:p>
            <a:pPr marL="749300" lvl="1" indent="-457200">
              <a:lnSpc>
                <a:spcPct val="80000"/>
              </a:lnSpc>
              <a:buFont typeface="Wingdings" pitchFamily="2" charset="2"/>
              <a:buChar char="Ø"/>
            </a:pPr>
            <a:r>
              <a:rPr lang="en-US" sz="2200" b="1" dirty="0">
                <a:solidFill>
                  <a:srgbClr val="515151"/>
                </a:solidFill>
              </a:rPr>
              <a:t>Develop recommendations for next steps</a:t>
            </a:r>
            <a:endParaRPr lang="en-US" sz="2200" b="1" dirty="0">
              <a:solidFill>
                <a:schemeClr val="accent2"/>
              </a:solidFill>
            </a:endParaRPr>
          </a:p>
        </p:txBody>
      </p:sp>
      <p:sp>
        <p:nvSpPr>
          <p:cNvPr id="7" name="Content Placeholder 2"/>
          <p:cNvSpPr txBox="1">
            <a:spLocks/>
          </p:cNvSpPr>
          <p:nvPr/>
        </p:nvSpPr>
        <p:spPr>
          <a:xfrm>
            <a:off x="6567488" y="1871663"/>
            <a:ext cx="3784600" cy="4022725"/>
          </a:xfrm>
          <a:prstGeom prst="rect">
            <a:avLst/>
          </a:prstGeom>
        </p:spPr>
        <p:txBody>
          <a:bodyPr lIns="0" rIns="0">
            <a:normAutofit/>
          </a:bodyPr>
          <a:lstStyle/>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400" b="1" dirty="0">
                <a:solidFill>
                  <a:srgbClr val="515151"/>
                </a:solidFill>
                <a:latin typeface="Calibri" pitchFamily="34" charset="0"/>
              </a:rPr>
              <a:t>Deliverables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300" b="1" dirty="0">
                <a:solidFill>
                  <a:srgbClr val="515151"/>
                </a:solidFill>
                <a:latin typeface="Calibri" pitchFamily="34" charset="0"/>
              </a:rPr>
              <a:t>Report on deployment concepts and B/C results</a:t>
            </a:r>
          </a:p>
          <a:p>
            <a:pPr marL="457200" indent="-457200" defTabSz="914400">
              <a:lnSpc>
                <a:spcPct val="80000"/>
              </a:lnSpc>
              <a:spcBef>
                <a:spcPts val="1200"/>
              </a:spcBef>
              <a:spcAft>
                <a:spcPts val="200"/>
              </a:spcAft>
              <a:buClr>
                <a:schemeClr val="accent1"/>
              </a:buClr>
              <a:buSzPct val="100000"/>
              <a:buFont typeface="Wingdings" pitchFamily="2" charset="2"/>
              <a:buChar char="Ø"/>
            </a:pPr>
            <a:r>
              <a:rPr lang="en-US" sz="2400" b="1" dirty="0">
                <a:solidFill>
                  <a:srgbClr val="515151"/>
                </a:solidFill>
                <a:latin typeface="Calibri" pitchFamily="34" charset="0"/>
              </a:rPr>
              <a:t>Resources</a:t>
            </a:r>
          </a:p>
          <a:p>
            <a:pPr marL="749300" lvl="1" indent="-457200" defTabSz="914400">
              <a:lnSpc>
                <a:spcPct val="80000"/>
              </a:lnSpc>
              <a:spcBef>
                <a:spcPts val="200"/>
              </a:spcBef>
              <a:spcAft>
                <a:spcPts val="400"/>
              </a:spcAft>
              <a:buClr>
                <a:schemeClr val="accent1"/>
              </a:buClr>
              <a:buFont typeface="Wingdings" pitchFamily="2" charset="2"/>
              <a:buChar char="Ø"/>
            </a:pPr>
            <a:r>
              <a:rPr lang="en-US" sz="2300" b="1" dirty="0">
                <a:solidFill>
                  <a:srgbClr val="515151"/>
                </a:solidFill>
                <a:latin typeface="Calibri" pitchFamily="34" charset="0"/>
              </a:rPr>
              <a:t>18 months, $500 K</a:t>
            </a:r>
          </a:p>
          <a:p>
            <a:pPr marL="749300" lvl="1" indent="-457200" defTabSz="914400">
              <a:lnSpc>
                <a:spcPct val="80000"/>
              </a:lnSpc>
              <a:spcBef>
                <a:spcPts val="1200"/>
              </a:spcBef>
              <a:spcAft>
                <a:spcPts val="200"/>
              </a:spcAft>
              <a:buClr>
                <a:schemeClr val="accent1"/>
              </a:buClr>
              <a:buSzPct val="100000"/>
              <a:buFont typeface="Wingdings" pitchFamily="2" charset="2"/>
              <a:buChar char="Ø"/>
            </a:pPr>
            <a:r>
              <a:rPr lang="en-US" sz="2400" b="1" dirty="0">
                <a:solidFill>
                  <a:srgbClr val="515151"/>
                </a:solidFill>
                <a:latin typeface="Calibri" pitchFamily="34" charset="0"/>
              </a:rPr>
              <a:t>Urgency</a:t>
            </a:r>
          </a:p>
          <a:p>
            <a:pPr marL="1143000" lvl="2" indent="-228600" defTabSz="914400">
              <a:lnSpc>
                <a:spcPct val="80000"/>
              </a:lnSpc>
              <a:spcBef>
                <a:spcPts val="200"/>
              </a:spcBef>
              <a:spcAft>
                <a:spcPts val="400"/>
              </a:spcAft>
              <a:buClr>
                <a:schemeClr val="accent1"/>
              </a:buClr>
              <a:buFont typeface="Wingdings" pitchFamily="2" charset="2"/>
              <a:buChar char="Ø"/>
            </a:pPr>
            <a:r>
              <a:rPr lang="en-US" sz="2300" b="1" dirty="0">
                <a:solidFill>
                  <a:srgbClr val="515151"/>
                </a:solidFill>
                <a:latin typeface="Calibri" pitchFamily="34" charset="0"/>
              </a:rPr>
              <a:t>High. AV transit is potential “low hanging fruit” in low-speed controlled </a:t>
            </a:r>
            <a:r>
              <a:rPr lang="en-US" sz="2300" b="1" dirty="0" smtClean="0">
                <a:solidFill>
                  <a:srgbClr val="515151"/>
                </a:solidFill>
                <a:latin typeface="Calibri" pitchFamily="34" charset="0"/>
              </a:rPr>
              <a:t>environments</a:t>
            </a:r>
            <a:endParaRPr lang="en-US" sz="2300" b="1" dirty="0">
              <a:solidFill>
                <a:schemeClr val="accent2"/>
              </a:solidFill>
              <a:latin typeface="Calibri" pitchFamily="34" charset="0"/>
            </a:endParaRPr>
          </a:p>
        </p:txBody>
      </p:sp>
      <p:pic>
        <p:nvPicPr>
          <p:cNvPr id="6" name="Picture 7"/>
          <p:cNvPicPr>
            <a:picLocks noChangeAspect="1"/>
          </p:cNvPicPr>
          <p:nvPr/>
        </p:nvPicPr>
        <p:blipFill>
          <a:blip r:embed="rId3"/>
          <a:srcRect/>
          <a:stretch>
            <a:fillRect/>
          </a:stretch>
        </p:blipFill>
        <p:spPr bwMode="auto">
          <a:xfrm>
            <a:off x="10359770" y="4487779"/>
            <a:ext cx="1590930" cy="194719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nvSpPr>
        <p:spPr>
          <a:xfrm>
            <a:off x="9901238" y="6459538"/>
            <a:ext cx="1311275" cy="365125"/>
          </a:xfrm>
          <a:prstGeom prst="rect">
            <a:avLst/>
          </a:prstGeom>
          <a:noFill/>
        </p:spPr>
        <p:txBody>
          <a:bodyPr anchor="ctr"/>
          <a:lstStyle/>
          <a:p>
            <a:pPr algn="r" fontAlgn="auto">
              <a:spcBef>
                <a:spcPts val="0"/>
              </a:spcBef>
              <a:spcAft>
                <a:spcPts val="0"/>
              </a:spcAft>
              <a:defRPr/>
            </a:pPr>
            <a:fld id="{F7614CDD-86F8-4B4E-89CB-C993647DED25}" type="slidenum">
              <a:rPr lang="en-US" sz="1050">
                <a:solidFill>
                  <a:srgbClr val="FFFFFF"/>
                </a:solidFill>
                <a:latin typeface="+mn-lt"/>
              </a:rPr>
              <a:pPr algn="r" fontAlgn="auto">
                <a:spcBef>
                  <a:spcPts val="0"/>
                </a:spcBef>
                <a:spcAft>
                  <a:spcPts val="0"/>
                </a:spcAft>
                <a:defRPr/>
              </a:pPr>
              <a:t>34</a:t>
            </a:fld>
            <a:endParaRPr lang="en-US" sz="1050" dirty="0">
              <a:solidFill>
                <a:srgbClr val="FFFFFF"/>
              </a:solidFill>
              <a:latin typeface="+mn-lt"/>
            </a:endParaRPr>
          </a:p>
        </p:txBody>
      </p:sp>
      <p:pic>
        <p:nvPicPr>
          <p:cNvPr id="158723" name="Picture 3"/>
          <p:cNvPicPr>
            <a:picLocks noChangeAspect="1"/>
          </p:cNvPicPr>
          <p:nvPr/>
        </p:nvPicPr>
        <p:blipFill>
          <a:blip r:embed="rId3"/>
          <a:srcRect l="18295" t="5949" r="17686" b="5603"/>
          <a:stretch>
            <a:fillRect/>
          </a:stretch>
        </p:blipFill>
        <p:spPr bwMode="auto">
          <a:xfrm>
            <a:off x="2138363" y="61913"/>
            <a:ext cx="7959725" cy="61849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nvSpPr>
        <p:spPr>
          <a:xfrm>
            <a:off x="9901238" y="6459538"/>
            <a:ext cx="1311275" cy="365125"/>
          </a:xfrm>
          <a:prstGeom prst="rect">
            <a:avLst/>
          </a:prstGeom>
          <a:noFill/>
        </p:spPr>
        <p:txBody>
          <a:bodyPr anchor="ctr"/>
          <a:lstStyle/>
          <a:p>
            <a:pPr algn="r" fontAlgn="auto">
              <a:spcBef>
                <a:spcPts val="0"/>
              </a:spcBef>
              <a:spcAft>
                <a:spcPts val="0"/>
              </a:spcAft>
              <a:defRPr/>
            </a:pPr>
            <a:fld id="{BAF883CB-822C-4F1A-BA00-6A7FD6D5F9C0}" type="slidenum">
              <a:rPr lang="en-US" sz="1050">
                <a:solidFill>
                  <a:srgbClr val="FFFFFF"/>
                </a:solidFill>
                <a:latin typeface="+mn-lt"/>
              </a:rPr>
              <a:pPr algn="r" fontAlgn="auto">
                <a:spcBef>
                  <a:spcPts val="0"/>
                </a:spcBef>
                <a:spcAft>
                  <a:spcPts val="0"/>
                </a:spcAft>
                <a:defRPr/>
              </a:pPr>
              <a:t>35</a:t>
            </a:fld>
            <a:endParaRPr lang="en-US" sz="1050" dirty="0">
              <a:solidFill>
                <a:srgbClr val="FFFFFF"/>
              </a:solidFill>
              <a:latin typeface="+mn-lt"/>
            </a:endParaRPr>
          </a:p>
        </p:txBody>
      </p:sp>
      <p:pic>
        <p:nvPicPr>
          <p:cNvPr id="160771" name="Picture 3"/>
          <p:cNvPicPr>
            <a:picLocks noChangeAspect="1"/>
          </p:cNvPicPr>
          <p:nvPr/>
        </p:nvPicPr>
        <p:blipFill>
          <a:blip r:embed="rId3"/>
          <a:srcRect l="18175" t="5634" r="17168" b="4716"/>
          <a:stretch>
            <a:fillRect/>
          </a:stretch>
        </p:blipFill>
        <p:spPr bwMode="auto">
          <a:xfrm>
            <a:off x="2119313" y="25400"/>
            <a:ext cx="8059737" cy="62865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Number Placeholder 5"/>
          <p:cNvSpPr txBox="1">
            <a:spLocks noGrp="1"/>
          </p:cNvSpPr>
          <p:nvPr/>
        </p:nvSpPr>
        <p:spPr bwMode="auto">
          <a:xfrm>
            <a:off x="9901238" y="6459538"/>
            <a:ext cx="1311275" cy="365125"/>
          </a:xfrm>
          <a:prstGeom prst="rect">
            <a:avLst/>
          </a:prstGeom>
          <a:noFill/>
          <a:ln w="9525">
            <a:noFill/>
            <a:miter lim="800000"/>
            <a:headEnd/>
            <a:tailEnd/>
          </a:ln>
        </p:spPr>
        <p:txBody>
          <a:bodyPr anchor="ctr"/>
          <a:lstStyle/>
          <a:p>
            <a:pPr algn="r"/>
            <a:fld id="{9C0DB41A-0BB2-4670-BFDC-20ACE208B568}" type="slidenum">
              <a:rPr lang="en-US" sz="1400">
                <a:solidFill>
                  <a:srgbClr val="FFFFFF"/>
                </a:solidFill>
                <a:latin typeface="Calibri" pitchFamily="34" charset="0"/>
              </a:rPr>
              <a:pPr algn="r"/>
              <a:t>36</a:t>
            </a:fld>
            <a:endParaRPr lang="en-US" sz="1400">
              <a:solidFill>
                <a:srgbClr val="FFFFFF"/>
              </a:solidFill>
              <a:latin typeface="Calibri" pitchFamily="34" charset="0"/>
            </a:endParaRPr>
          </a:p>
        </p:txBody>
      </p:sp>
      <p:pic>
        <p:nvPicPr>
          <p:cNvPr id="162819" name="Picture 6"/>
          <p:cNvPicPr>
            <a:picLocks noChangeAspect="1"/>
          </p:cNvPicPr>
          <p:nvPr/>
        </p:nvPicPr>
        <p:blipFill>
          <a:blip r:embed="rId3"/>
          <a:srcRect/>
          <a:stretch>
            <a:fillRect/>
          </a:stretch>
        </p:blipFill>
        <p:spPr bwMode="auto">
          <a:xfrm>
            <a:off x="76200" y="-346075"/>
            <a:ext cx="6215063" cy="6215063"/>
          </a:xfrm>
          <a:prstGeom prst="rect">
            <a:avLst/>
          </a:prstGeom>
          <a:noFill/>
          <a:ln w="9525">
            <a:noFill/>
            <a:miter lim="800000"/>
            <a:headEnd/>
            <a:tailEnd/>
          </a:ln>
        </p:spPr>
      </p:pic>
      <p:sp>
        <p:nvSpPr>
          <p:cNvPr id="2" name="Title 1"/>
          <p:cNvSpPr>
            <a:spLocks noGrp="1"/>
          </p:cNvSpPr>
          <p:nvPr>
            <p:ph type="title" idx="4294967295"/>
          </p:nvPr>
        </p:nvSpPr>
        <p:spPr/>
        <p:txBody>
          <a:bodyPr wrap="square" numCol="1" anchorCtr="0" compatLnSpc="1">
            <a:prstTxWarp prst="textNoShape">
              <a:avLst/>
            </a:prstTxWarp>
          </a:bodyPr>
          <a:lstStyle/>
          <a:p>
            <a:pPr eaLnBrk="1" hangingPunct="1"/>
            <a:r>
              <a:rPr lang="en-US" sz="4400"/>
              <a:t>FUNDING</a:t>
            </a:r>
          </a:p>
        </p:txBody>
      </p:sp>
      <p:sp>
        <p:nvSpPr>
          <p:cNvPr id="162821" name="Content Placeholder 2"/>
          <p:cNvSpPr>
            <a:spLocks noGrp="1"/>
          </p:cNvSpPr>
          <p:nvPr>
            <p:ph idx="4294967295"/>
          </p:nvPr>
        </p:nvSpPr>
        <p:spPr>
          <a:xfrm>
            <a:off x="338138" y="1846263"/>
            <a:ext cx="5502275" cy="4022725"/>
          </a:xfrm>
        </p:spPr>
        <p:txBody>
          <a:bodyPr/>
          <a:lstStyle/>
          <a:p>
            <a:pPr marL="571500" indent="-571500" eaLnBrk="1" hangingPunct="1">
              <a:lnSpc>
                <a:spcPct val="100000"/>
              </a:lnSpc>
              <a:buFont typeface="Wingdings" pitchFamily="2" charset="2"/>
              <a:buChar char="Ø"/>
            </a:pPr>
            <a:r>
              <a:rPr lang="en-US" sz="3600" b="1"/>
              <a:t>$15 M+ projects identified</a:t>
            </a:r>
          </a:p>
          <a:p>
            <a:pPr marL="571500" indent="-571500" eaLnBrk="1" hangingPunct="1">
              <a:lnSpc>
                <a:spcPct val="100000"/>
              </a:lnSpc>
              <a:buFont typeface="Wingdings" pitchFamily="2" charset="2"/>
              <a:buChar char="Ø"/>
            </a:pPr>
            <a:r>
              <a:rPr lang="en-US" sz="3600" b="1"/>
              <a:t>$5 M NCHRP ($1 M 2015)</a:t>
            </a:r>
          </a:p>
          <a:p>
            <a:pPr marL="571500" indent="-571500" eaLnBrk="1" hangingPunct="1">
              <a:lnSpc>
                <a:spcPct val="100000"/>
              </a:lnSpc>
              <a:buFont typeface="Wingdings" pitchFamily="2" charset="2"/>
              <a:buChar char="Ø"/>
            </a:pPr>
            <a:r>
              <a:rPr lang="en-US" sz="3600" b="1"/>
              <a:t>Need to seek synergy with other programs</a:t>
            </a:r>
            <a:endParaRPr lang="en-US" sz="4400">
              <a:solidFill>
                <a:schemeClr val="accent2"/>
              </a:solidFill>
            </a:endParaRPr>
          </a:p>
        </p:txBody>
      </p:sp>
      <p:sp>
        <p:nvSpPr>
          <p:cNvPr id="162822" name="Content Placeholder 2"/>
          <p:cNvSpPr txBox="1">
            <a:spLocks/>
          </p:cNvSpPr>
          <p:nvPr/>
        </p:nvSpPr>
        <p:spPr bwMode="auto">
          <a:xfrm>
            <a:off x="5895975" y="2401888"/>
            <a:ext cx="5753100" cy="3519487"/>
          </a:xfrm>
          <a:prstGeom prst="rect">
            <a:avLst/>
          </a:prstGeom>
          <a:noFill/>
          <a:ln w="9525">
            <a:noFill/>
            <a:miter lim="800000"/>
            <a:headEnd/>
            <a:tailEnd/>
          </a:ln>
        </p:spPr>
        <p:txBody>
          <a:bodyPr lIns="0" rIns="0"/>
          <a:lstStyle/>
          <a:p>
            <a:pPr marL="90488" indent="-90488" defTabSz="914400">
              <a:lnSpc>
                <a:spcPct val="90000"/>
              </a:lnSpc>
              <a:spcBef>
                <a:spcPts val="1200"/>
              </a:spcBef>
              <a:spcAft>
                <a:spcPts val="200"/>
              </a:spcAft>
              <a:buClr>
                <a:schemeClr val="accent1"/>
              </a:buClr>
              <a:buSzPct val="100000"/>
              <a:buFont typeface="Wingdings" pitchFamily="2" charset="2"/>
              <a:buChar char="Ø"/>
            </a:pPr>
            <a:r>
              <a:rPr lang="en-US" sz="2400" b="1">
                <a:solidFill>
                  <a:srgbClr val="515151"/>
                </a:solidFill>
                <a:latin typeface="Calibri" pitchFamily="34" charset="0"/>
              </a:rPr>
              <a:t>USDOT ITS JPO</a:t>
            </a:r>
          </a:p>
          <a:p>
            <a:pPr marL="90488" indent="-90488" defTabSz="914400">
              <a:lnSpc>
                <a:spcPct val="90000"/>
              </a:lnSpc>
              <a:spcBef>
                <a:spcPts val="1200"/>
              </a:spcBef>
              <a:spcAft>
                <a:spcPts val="200"/>
              </a:spcAft>
              <a:buClr>
                <a:schemeClr val="accent1"/>
              </a:buClr>
              <a:buSzPct val="100000"/>
              <a:buFont typeface="Wingdings" pitchFamily="2" charset="2"/>
              <a:buChar char="Ø"/>
            </a:pPr>
            <a:r>
              <a:rPr lang="en-US" sz="2400" b="1">
                <a:solidFill>
                  <a:srgbClr val="515151"/>
                </a:solidFill>
                <a:latin typeface="Calibri" pitchFamily="34" charset="0"/>
              </a:rPr>
              <a:t>FHWA Offices of Operations, Safety, Policy</a:t>
            </a:r>
          </a:p>
          <a:p>
            <a:pPr marL="90488" indent="-90488" defTabSz="914400">
              <a:lnSpc>
                <a:spcPct val="90000"/>
              </a:lnSpc>
              <a:spcBef>
                <a:spcPts val="1200"/>
              </a:spcBef>
              <a:spcAft>
                <a:spcPts val="200"/>
              </a:spcAft>
              <a:buClr>
                <a:schemeClr val="accent1"/>
              </a:buClr>
              <a:buSzPct val="100000"/>
              <a:buFont typeface="Wingdings" pitchFamily="2" charset="2"/>
              <a:buChar char="Ø"/>
            </a:pPr>
            <a:r>
              <a:rPr lang="en-US" sz="2400" b="1">
                <a:solidFill>
                  <a:srgbClr val="515151"/>
                </a:solidFill>
                <a:latin typeface="Calibri" pitchFamily="34" charset="0"/>
              </a:rPr>
              <a:t>CV Pooled Fund Studies</a:t>
            </a:r>
          </a:p>
          <a:p>
            <a:pPr marL="90488" indent="-90488" defTabSz="914400">
              <a:lnSpc>
                <a:spcPct val="90000"/>
              </a:lnSpc>
              <a:spcBef>
                <a:spcPts val="1200"/>
              </a:spcBef>
              <a:spcAft>
                <a:spcPts val="200"/>
              </a:spcAft>
              <a:buClr>
                <a:schemeClr val="accent1"/>
              </a:buClr>
              <a:buSzPct val="100000"/>
              <a:buFont typeface="Wingdings" pitchFamily="2" charset="2"/>
              <a:buChar char="Ø"/>
            </a:pPr>
            <a:r>
              <a:rPr lang="en-US" sz="2400" b="1">
                <a:solidFill>
                  <a:srgbClr val="515151"/>
                </a:solidFill>
                <a:latin typeface="Calibri" pitchFamily="34" charset="0"/>
              </a:rPr>
              <a:t>Turner Fairbank Highway Research Center</a:t>
            </a:r>
          </a:p>
          <a:p>
            <a:pPr marL="90488" indent="-90488" defTabSz="914400">
              <a:lnSpc>
                <a:spcPct val="90000"/>
              </a:lnSpc>
              <a:spcBef>
                <a:spcPts val="1200"/>
              </a:spcBef>
              <a:spcAft>
                <a:spcPts val="200"/>
              </a:spcAft>
              <a:buClr>
                <a:schemeClr val="accent1"/>
              </a:buClr>
              <a:buSzPct val="100000"/>
              <a:buFont typeface="Wingdings" pitchFamily="2" charset="2"/>
              <a:buChar char="Ø"/>
            </a:pPr>
            <a:r>
              <a:rPr lang="en-US" sz="2400" b="1">
                <a:solidFill>
                  <a:srgbClr val="515151"/>
                </a:solidFill>
                <a:latin typeface="Calibri" pitchFamily="34" charset="0"/>
              </a:rPr>
              <a:t>AASHTO TSM&amp;O Research and NOCoE</a:t>
            </a:r>
          </a:p>
          <a:p>
            <a:pPr marL="90488" indent="-90488" defTabSz="914400">
              <a:lnSpc>
                <a:spcPct val="90000"/>
              </a:lnSpc>
              <a:spcBef>
                <a:spcPts val="1200"/>
              </a:spcBef>
              <a:spcAft>
                <a:spcPts val="200"/>
              </a:spcAft>
              <a:buClr>
                <a:schemeClr val="accent1"/>
              </a:buClr>
              <a:buSzPct val="100000"/>
              <a:buFont typeface="Wingdings" pitchFamily="2" charset="2"/>
              <a:buChar char="Ø"/>
            </a:pPr>
            <a:r>
              <a:rPr lang="en-US" sz="2400" b="1">
                <a:solidFill>
                  <a:srgbClr val="515151"/>
                </a:solidFill>
                <a:latin typeface="Calibri" pitchFamily="34" charset="0"/>
              </a:rPr>
              <a:t>Department of Energy (ARPA-e)</a:t>
            </a:r>
          </a:p>
          <a:p>
            <a:pPr marL="90488" indent="-90488" defTabSz="914400">
              <a:lnSpc>
                <a:spcPct val="90000"/>
              </a:lnSpc>
              <a:spcBef>
                <a:spcPts val="1200"/>
              </a:spcBef>
              <a:spcAft>
                <a:spcPts val="200"/>
              </a:spcAft>
              <a:buClr>
                <a:schemeClr val="accent1"/>
              </a:buClr>
              <a:buSzPct val="100000"/>
              <a:buFont typeface="Wingdings" pitchFamily="2" charset="2"/>
              <a:buChar char="Ø"/>
            </a:pPr>
            <a:r>
              <a:rPr lang="en-US" sz="2400" b="1">
                <a:solidFill>
                  <a:srgbClr val="515151"/>
                </a:solidFill>
                <a:latin typeface="Calibri" pitchFamily="34" charset="0"/>
              </a:rPr>
              <a:t>TCRP, NCFRP</a:t>
            </a:r>
            <a:endParaRPr lang="en-US" sz="3600">
              <a:solidFill>
                <a:srgbClr val="404040"/>
              </a:solidFill>
              <a:latin typeface="Calibri" pitchFamily="34" charset="0"/>
            </a:endParaRPr>
          </a:p>
          <a:p>
            <a:pPr marL="200025" lvl="1" defTabSz="914400">
              <a:lnSpc>
                <a:spcPct val="90000"/>
              </a:lnSpc>
              <a:spcBef>
                <a:spcPts val="200"/>
              </a:spcBef>
              <a:spcAft>
                <a:spcPts val="400"/>
              </a:spcAft>
              <a:buClr>
                <a:schemeClr val="accent1"/>
              </a:buClr>
              <a:buFont typeface="Calibri" pitchFamily="34" charset="0"/>
              <a:buNone/>
            </a:pPr>
            <a:endParaRPr lang="en-US">
              <a:solidFill>
                <a:srgbClr val="404040"/>
              </a:solidFill>
              <a:latin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Number Placeholder 5"/>
          <p:cNvSpPr txBox="1">
            <a:spLocks noGrp="1"/>
          </p:cNvSpPr>
          <p:nvPr/>
        </p:nvSpPr>
        <p:spPr bwMode="auto">
          <a:xfrm>
            <a:off x="9901238" y="6459538"/>
            <a:ext cx="1311275" cy="365125"/>
          </a:xfrm>
          <a:prstGeom prst="rect">
            <a:avLst/>
          </a:prstGeom>
          <a:noFill/>
          <a:ln w="9525">
            <a:noFill/>
            <a:miter lim="800000"/>
            <a:headEnd/>
            <a:tailEnd/>
          </a:ln>
        </p:spPr>
        <p:txBody>
          <a:bodyPr anchor="ctr"/>
          <a:lstStyle/>
          <a:p>
            <a:pPr algn="r"/>
            <a:fld id="{576CD718-DC09-4DB1-A342-B7C1210B24CF}" type="slidenum">
              <a:rPr lang="en-US" sz="1400">
                <a:solidFill>
                  <a:srgbClr val="FFFFFF"/>
                </a:solidFill>
                <a:latin typeface="Calibri" pitchFamily="34" charset="0"/>
              </a:rPr>
              <a:pPr algn="r"/>
              <a:t>37</a:t>
            </a:fld>
            <a:endParaRPr lang="en-US" sz="1400">
              <a:solidFill>
                <a:srgbClr val="FFFFFF"/>
              </a:solidFill>
              <a:latin typeface="Calibri" pitchFamily="34" charset="0"/>
            </a:endParaRPr>
          </a:p>
        </p:txBody>
      </p:sp>
      <p:pic>
        <p:nvPicPr>
          <p:cNvPr id="164867" name="Picture 5"/>
          <p:cNvPicPr>
            <a:picLocks noChangeAspect="1"/>
          </p:cNvPicPr>
          <p:nvPr/>
        </p:nvPicPr>
        <p:blipFill>
          <a:blip r:embed="rId3"/>
          <a:srcRect/>
          <a:stretch>
            <a:fillRect/>
          </a:stretch>
        </p:blipFill>
        <p:spPr bwMode="auto">
          <a:xfrm>
            <a:off x="10104438" y="919163"/>
            <a:ext cx="1635125" cy="4473575"/>
          </a:xfrm>
          <a:prstGeom prst="rect">
            <a:avLst/>
          </a:prstGeom>
          <a:noFill/>
          <a:ln w="9525">
            <a:noFill/>
            <a:miter lim="800000"/>
            <a:headEnd/>
            <a:tailEnd/>
          </a:ln>
        </p:spPr>
      </p:pic>
      <p:sp>
        <p:nvSpPr>
          <p:cNvPr id="2" name="Title 1"/>
          <p:cNvSpPr>
            <a:spLocks noGrp="1"/>
          </p:cNvSpPr>
          <p:nvPr>
            <p:ph type="title" idx="4294967295"/>
          </p:nvPr>
        </p:nvSpPr>
        <p:spPr/>
        <p:txBody>
          <a:bodyPr wrap="square" numCol="1" anchorCtr="0" compatLnSpc="1">
            <a:prstTxWarp prst="textNoShape">
              <a:avLst/>
            </a:prstTxWarp>
          </a:bodyPr>
          <a:lstStyle/>
          <a:p>
            <a:pPr eaLnBrk="1" hangingPunct="1"/>
            <a:r>
              <a:rPr lang="en-US" sz="4400"/>
              <a:t>ROADMAP MAINTENANCE</a:t>
            </a:r>
          </a:p>
        </p:txBody>
      </p:sp>
      <p:sp>
        <p:nvSpPr>
          <p:cNvPr id="164869" name="Content Placeholder 2"/>
          <p:cNvSpPr>
            <a:spLocks noGrp="1"/>
          </p:cNvSpPr>
          <p:nvPr>
            <p:ph idx="4294967295"/>
          </p:nvPr>
        </p:nvSpPr>
        <p:spPr>
          <a:xfrm>
            <a:off x="338138" y="1846263"/>
            <a:ext cx="9717087" cy="4022725"/>
          </a:xfrm>
        </p:spPr>
        <p:txBody>
          <a:bodyPr/>
          <a:lstStyle/>
          <a:p>
            <a:pPr marL="571500" indent="-571500" eaLnBrk="1" hangingPunct="1">
              <a:buFont typeface="Wingdings" pitchFamily="2" charset="2"/>
              <a:buChar char="Ø"/>
            </a:pPr>
            <a:r>
              <a:rPr lang="en-US" sz="3600" b="1"/>
              <a:t>AV/CV technologies and issues evolving quickly</a:t>
            </a:r>
          </a:p>
          <a:p>
            <a:pPr marL="571500" indent="-571500" eaLnBrk="1" hangingPunct="1">
              <a:buFont typeface="Wingdings" pitchFamily="2" charset="2"/>
              <a:buChar char="Ø"/>
            </a:pPr>
            <a:r>
              <a:rPr lang="en-US" sz="3600" b="1"/>
              <a:t>Ownership:  NCHRP 20-102 panel</a:t>
            </a:r>
          </a:p>
          <a:p>
            <a:pPr marL="863600" lvl="1" indent="-571500" eaLnBrk="1" hangingPunct="1">
              <a:buFont typeface="Wingdings" pitchFamily="2" charset="2"/>
              <a:buChar char="Ø"/>
            </a:pPr>
            <a:r>
              <a:rPr lang="en-US" sz="3200" b="1">
                <a:solidFill>
                  <a:schemeClr val="accent2"/>
                </a:solidFill>
              </a:rPr>
              <a:t>Allocation of projects to programs</a:t>
            </a:r>
          </a:p>
          <a:p>
            <a:pPr marL="863600" lvl="1" indent="-571500" eaLnBrk="1" hangingPunct="1">
              <a:buFont typeface="Wingdings" pitchFamily="2" charset="2"/>
              <a:buChar char="Ø"/>
            </a:pPr>
            <a:r>
              <a:rPr lang="en-US" sz="3200" b="1">
                <a:solidFill>
                  <a:schemeClr val="accent2"/>
                </a:solidFill>
              </a:rPr>
              <a:t>Collaboration and coordination of stakeholders</a:t>
            </a:r>
          </a:p>
          <a:p>
            <a:pPr marL="863600" lvl="1" indent="-571500" eaLnBrk="1" hangingPunct="1">
              <a:buFont typeface="Wingdings" pitchFamily="2" charset="2"/>
              <a:buChar char="Ø"/>
            </a:pPr>
            <a:r>
              <a:rPr lang="en-US" sz="3200" b="1">
                <a:solidFill>
                  <a:schemeClr val="accent2"/>
                </a:solidFill>
              </a:rPr>
              <a:t>Yearly process of review and adjustment</a:t>
            </a:r>
            <a:endParaRPr lang="en-US" sz="3600" b="1">
              <a:solidFill>
                <a:schemeClr val="accent2"/>
              </a:solidFill>
            </a:endParaRPr>
          </a:p>
          <a:p>
            <a:pPr marL="571500" indent="-571500" eaLnBrk="1" hangingPunct="1">
              <a:buFont typeface="Wingdings" pitchFamily="2" charset="2"/>
              <a:buChar char="Ø"/>
            </a:pPr>
            <a:r>
              <a:rPr lang="en-US" sz="3600" b="1"/>
              <a:t>Aligned with TRB Annual Meeting and summer TRB/AUVSI automation symposium</a:t>
            </a:r>
          </a:p>
        </p:txBody>
      </p:sp>
    </p:spTree>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Number Placeholder 5"/>
          <p:cNvSpPr txBox="1">
            <a:spLocks noGrp="1"/>
          </p:cNvSpPr>
          <p:nvPr/>
        </p:nvSpPr>
        <p:spPr bwMode="auto">
          <a:xfrm>
            <a:off x="9901238" y="6459538"/>
            <a:ext cx="1311275" cy="365125"/>
          </a:xfrm>
          <a:prstGeom prst="rect">
            <a:avLst/>
          </a:prstGeom>
          <a:noFill/>
          <a:ln w="9525">
            <a:noFill/>
            <a:miter lim="800000"/>
            <a:headEnd/>
            <a:tailEnd/>
          </a:ln>
        </p:spPr>
        <p:txBody>
          <a:bodyPr anchor="ctr"/>
          <a:lstStyle/>
          <a:p>
            <a:pPr algn="r"/>
            <a:fld id="{4B2E6939-C6B5-447D-9EC1-5483A84389AC}" type="slidenum">
              <a:rPr lang="en-US" sz="1400">
                <a:solidFill>
                  <a:srgbClr val="FFFFFF"/>
                </a:solidFill>
                <a:latin typeface="Calibri" pitchFamily="34" charset="0"/>
              </a:rPr>
              <a:pPr algn="r"/>
              <a:t>38</a:t>
            </a:fld>
            <a:endParaRPr lang="en-US" sz="1400">
              <a:solidFill>
                <a:srgbClr val="FFFFFF"/>
              </a:solidFill>
              <a:latin typeface="Calibri" pitchFamily="34" charset="0"/>
            </a:endParaRPr>
          </a:p>
        </p:txBody>
      </p:sp>
      <p:sp>
        <p:nvSpPr>
          <p:cNvPr id="2" name="Title 1"/>
          <p:cNvSpPr>
            <a:spLocks noGrp="1"/>
          </p:cNvSpPr>
          <p:nvPr>
            <p:ph type="title" idx="4294967295"/>
          </p:nvPr>
        </p:nvSpPr>
        <p:spPr/>
        <p:txBody>
          <a:bodyPr/>
          <a:lstStyle/>
          <a:p>
            <a:pPr eaLnBrk="1" fontAlgn="auto" hangingPunct="1">
              <a:spcAft>
                <a:spcPts val="0"/>
              </a:spcAft>
              <a:defRPr/>
            </a:pPr>
            <a:r>
              <a:rPr lang="en-US" kern="1200" cap="all" spc="-50" dirty="0">
                <a:latin typeface="+mj-lt"/>
                <a:ea typeface="+mj-ea"/>
                <a:cs typeface="+mj-cs"/>
              </a:rPr>
              <a:t>Roadmap Maintenance</a:t>
            </a:r>
          </a:p>
        </p:txBody>
      </p:sp>
      <p:sp>
        <p:nvSpPr>
          <p:cNvPr id="166916" name="Content Placeholder 2"/>
          <p:cNvSpPr>
            <a:spLocks noGrp="1"/>
          </p:cNvSpPr>
          <p:nvPr>
            <p:ph idx="4294967295"/>
          </p:nvPr>
        </p:nvSpPr>
        <p:spPr/>
        <p:txBody>
          <a:bodyPr/>
          <a:lstStyle/>
          <a:p>
            <a:pPr marL="0" indent="0" eaLnBrk="1" hangingPunct="1">
              <a:lnSpc>
                <a:spcPct val="100000"/>
              </a:lnSpc>
              <a:buFont typeface="Wingdings" pitchFamily="2" charset="2"/>
              <a:buNone/>
            </a:pPr>
            <a:r>
              <a:rPr lang="en-US" sz="3600"/>
              <a:t>Impacts of transit regulations on AV/CV tech introduction</a:t>
            </a:r>
          </a:p>
          <a:p>
            <a:pPr marL="0" indent="0" eaLnBrk="1" hangingPunct="1">
              <a:lnSpc>
                <a:spcPct val="100000"/>
              </a:lnSpc>
              <a:buFont typeface="Wingdings" pitchFamily="2" charset="2"/>
              <a:buNone/>
            </a:pPr>
            <a:r>
              <a:rPr lang="en-US" sz="3600"/>
              <a:t>Impacts of AV/CV applications in long-haul freight</a:t>
            </a:r>
          </a:p>
          <a:p>
            <a:pPr marL="0" indent="0" eaLnBrk="1" hangingPunct="1">
              <a:lnSpc>
                <a:spcPct val="100000"/>
              </a:lnSpc>
              <a:buFont typeface="Wingdings" pitchFamily="2" charset="2"/>
              <a:buNone/>
            </a:pPr>
            <a:r>
              <a:rPr lang="en-US" sz="3600"/>
              <a:t>Benefit/cost analysis of AV transit systems</a:t>
            </a:r>
          </a:p>
          <a:p>
            <a:pPr marL="200025" lvl="1" indent="0" eaLnBrk="1" hangingPunct="1">
              <a:lnSpc>
                <a:spcPct val="100000"/>
              </a:lnSpc>
              <a:buFont typeface="Wingdings" pitchFamily="2" charset="2"/>
              <a:buNone/>
            </a:pPr>
            <a:endParaRPr lang="en-US" sz="4000">
              <a:solidFill>
                <a:schemeClr val="accent2"/>
              </a:solidFill>
            </a:endParaRPr>
          </a:p>
        </p:txBody>
      </p:sp>
      <p:graphicFrame>
        <p:nvGraphicFramePr>
          <p:cNvPr id="41014" name="Group 54"/>
          <p:cNvGraphicFramePr>
            <a:graphicFrameLocks noGrp="1"/>
          </p:cNvGraphicFramePr>
          <p:nvPr>
            <p:extLst>
              <p:ext uri="{D42A27DB-BD31-4B8C-83A1-F6EECF244321}">
                <p14:modId xmlns:p14="http://schemas.microsoft.com/office/powerpoint/2010/main" val="3602347436"/>
              </p:ext>
            </p:extLst>
          </p:nvPr>
        </p:nvGraphicFramePr>
        <p:xfrm>
          <a:off x="0" y="0"/>
          <a:ext cx="12191999" cy="6321425"/>
        </p:xfrm>
        <a:graphic>
          <a:graphicData uri="http://schemas.openxmlformats.org/drawingml/2006/table">
            <a:tbl>
              <a:tblPr/>
              <a:tblGrid>
                <a:gridCol w="1145690"/>
                <a:gridCol w="1839398"/>
                <a:gridCol w="1842707"/>
                <a:gridCol w="1841051"/>
                <a:gridCol w="1841051"/>
                <a:gridCol w="1841051"/>
                <a:gridCol w="1841051"/>
              </a:tblGrid>
              <a:tr h="50571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rPr>
                        <a:t>Step</a:t>
                      </a:r>
                      <a:endParaRPr kumimoji="0" lang="en-US" sz="14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rPr>
                        <a:t>1</a:t>
                      </a:r>
                      <a:endParaRPr kumimoji="0" lang="en-US" sz="28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rPr>
                        <a:t>2</a:t>
                      </a:r>
                      <a:endParaRPr kumimoji="0" lang="en-US" sz="28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rPr>
                        <a:t>3</a:t>
                      </a:r>
                      <a:endParaRPr kumimoji="0" lang="en-US" sz="28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rPr>
                        <a:t>4</a:t>
                      </a:r>
                      <a:endParaRPr kumimoji="0" lang="en-US" sz="28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rPr>
                        <a:t>5</a:t>
                      </a:r>
                      <a:endParaRPr kumimoji="0" lang="en-US" sz="28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rPr>
                        <a:t>6</a:t>
                      </a:r>
                      <a:endParaRPr kumimoji="0" lang="en-US" sz="28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1142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800" b="1" i="0" u="none" strike="noStrike" cap="none" normalizeH="0" baseline="0" smtClean="0">
                          <a:ln>
                            <a:noFill/>
                          </a:ln>
                          <a:solidFill>
                            <a:srgbClr val="FFFFFF"/>
                          </a:solidFill>
                          <a:effectLst/>
                          <a:latin typeface="Calibri" pitchFamily="34" charset="0"/>
                        </a:rPr>
                        <a:t>WHAT</a:t>
                      </a:r>
                      <a:endParaRPr kumimoji="0" lang="en-US" sz="28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Review AV/CV roadmap RNS/RPS and new ideas</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Maintain priority rankings, sort new RPS from Step 1</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Draft new/modified  RPS to advance to SCOR / DOT / CVPFS</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Review and prioritize AV/CV RPS; advocate and coordinate funding agency</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Submit RPS, RFP, task order descriptions</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Track previous, on-going, and scheduled research; identify new ideas and issues</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r>
              <a:tr h="126428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800" b="1" i="0" u="none" strike="noStrike" cap="none" normalizeH="0" baseline="0" smtClean="0">
                          <a:ln>
                            <a:noFill/>
                          </a:ln>
                          <a:solidFill>
                            <a:srgbClr val="FFFFFF"/>
                          </a:solidFill>
                          <a:effectLst/>
                          <a:latin typeface="Calibri" pitchFamily="34" charset="0"/>
                        </a:rPr>
                        <a:t>WHO</a:t>
                      </a:r>
                      <a:endParaRPr kumimoji="0" lang="en-US" sz="28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20-102 panel; oversight from FHWA, DOT, V2I coalition liaisons as appropriate</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20-102 panel, in consultation with other funding partners</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1F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20-102 panel with support from AV/CV subcommittee of TSM&amp;O research task force </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20-102 panel with support from AV/CV subcommittee of TSM&amp;O research task force </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1F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20-102 panel</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20-102 panel; oversight from FHWA, DOT, V2I coalition liaisons as appropriate</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1F8"/>
                    </a:solidFill>
                  </a:tcPr>
                </a:tc>
              </a:tr>
              <a:tr h="126428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800" b="1" i="0" u="none" strike="noStrike" cap="none" normalizeH="0" baseline="0" smtClean="0">
                          <a:ln>
                            <a:noFill/>
                          </a:ln>
                          <a:solidFill>
                            <a:srgbClr val="FFFFFF"/>
                          </a:solidFill>
                          <a:effectLst/>
                          <a:latin typeface="Calibri" pitchFamily="34" charset="0"/>
                        </a:rPr>
                        <a:t>WHEN</a:t>
                      </a:r>
                      <a:endParaRPr kumimoji="0" lang="en-US" sz="28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TRB Annual Meeting</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Mid-February</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1 month prior to TRB/AUVSI Automated Vehicles Symposium</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TRB/AUVSI Automated Vehicles Symposium</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By Sept 15 of each year (for 20-102 projects), other funding agencies have different schedules</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November each year</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r>
              <a:tr h="22757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34" charset="0"/>
                        </a:rPr>
                        <a:t>HOW</a:t>
                      </a:r>
                      <a:endParaRPr kumimoji="0" lang="en-US" sz="28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Face to face meeting including existing contractors</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Webinar</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1F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Champions for each RPS lead creation of draft, committee review</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Formal component of summer meeting agenda; 20-102 panel finalize RPSs for task orders, coordinated with CVPFS and DOT ID/IQ managers, for complementary funding sources</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1F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rPr>
                        <a:t>Formal submission process of updating task orders / extending existing 20-102</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2F0"/>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rPr>
                        <a:t>Presentations by current research teams and entities at webinar or face-to-face meeting of TSM&amp;O research task force, DOT, JPO, CVPFS</a:t>
                      </a:r>
                      <a:endParaRPr kumimoji="0" lang="en-US" sz="1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47556" marR="4755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1F8"/>
                    </a:solidFill>
                  </a:tcPr>
                </a:tc>
              </a:tr>
            </a:tbl>
          </a:graphicData>
        </a:graphic>
      </p:graphicFrame>
    </p:spTree>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Number Placeholder 5"/>
          <p:cNvSpPr txBox="1">
            <a:spLocks noGrp="1"/>
          </p:cNvSpPr>
          <p:nvPr/>
        </p:nvSpPr>
        <p:spPr bwMode="auto">
          <a:xfrm>
            <a:off x="9901238" y="6459538"/>
            <a:ext cx="1311275" cy="365125"/>
          </a:xfrm>
          <a:prstGeom prst="rect">
            <a:avLst/>
          </a:prstGeom>
          <a:noFill/>
          <a:ln w="9525">
            <a:noFill/>
            <a:miter lim="800000"/>
            <a:headEnd/>
            <a:tailEnd/>
          </a:ln>
        </p:spPr>
        <p:txBody>
          <a:bodyPr anchor="ctr"/>
          <a:lstStyle/>
          <a:p>
            <a:pPr algn="r"/>
            <a:fld id="{4D82882B-F4E4-41F0-BC11-F576C53FE95F}" type="slidenum">
              <a:rPr lang="en-US" sz="1400">
                <a:solidFill>
                  <a:srgbClr val="FFFFFF"/>
                </a:solidFill>
                <a:latin typeface="Calibri" pitchFamily="34" charset="0"/>
              </a:rPr>
              <a:pPr algn="r"/>
              <a:t>39</a:t>
            </a:fld>
            <a:endParaRPr lang="en-US" sz="1400">
              <a:solidFill>
                <a:srgbClr val="FFFFFF"/>
              </a:solidFill>
              <a:latin typeface="Calibri" pitchFamily="34" charset="0"/>
            </a:endParaRPr>
          </a:p>
        </p:txBody>
      </p:sp>
      <p:pic>
        <p:nvPicPr>
          <p:cNvPr id="168963" name="Picture 3"/>
          <p:cNvPicPr>
            <a:picLocks noChangeAspect="1"/>
          </p:cNvPicPr>
          <p:nvPr/>
        </p:nvPicPr>
        <p:blipFill>
          <a:blip r:embed="rId3"/>
          <a:srcRect/>
          <a:stretch>
            <a:fillRect/>
          </a:stretch>
        </p:blipFill>
        <p:spPr bwMode="auto">
          <a:xfrm>
            <a:off x="7392988" y="968375"/>
            <a:ext cx="4167187" cy="4627563"/>
          </a:xfrm>
          <a:prstGeom prst="rect">
            <a:avLst/>
          </a:prstGeom>
          <a:noFill/>
          <a:ln w="9525">
            <a:noFill/>
            <a:miter lim="800000"/>
            <a:headEnd/>
            <a:tailEnd/>
          </a:ln>
        </p:spPr>
      </p:pic>
      <p:sp>
        <p:nvSpPr>
          <p:cNvPr id="2" name="Title 1"/>
          <p:cNvSpPr>
            <a:spLocks noGrp="1"/>
          </p:cNvSpPr>
          <p:nvPr>
            <p:ph type="title" idx="4294967295"/>
          </p:nvPr>
        </p:nvSpPr>
        <p:spPr/>
        <p:txBody>
          <a:bodyPr wrap="square" numCol="1" anchorCtr="0" compatLnSpc="1">
            <a:prstTxWarp prst="textNoShape">
              <a:avLst/>
            </a:prstTxWarp>
          </a:bodyPr>
          <a:lstStyle/>
          <a:p>
            <a:pPr eaLnBrk="1" hangingPunct="1"/>
            <a:r>
              <a:rPr lang="en-US" sz="4400"/>
              <a:t>NEXT STEPS</a:t>
            </a:r>
          </a:p>
        </p:txBody>
      </p:sp>
      <p:sp>
        <p:nvSpPr>
          <p:cNvPr id="168965" name="Content Placeholder 2"/>
          <p:cNvSpPr>
            <a:spLocks noGrp="1"/>
          </p:cNvSpPr>
          <p:nvPr>
            <p:ph idx="4294967295"/>
          </p:nvPr>
        </p:nvSpPr>
        <p:spPr>
          <a:xfrm>
            <a:off x="338138" y="1846263"/>
            <a:ext cx="7751762" cy="4022725"/>
          </a:xfrm>
        </p:spPr>
        <p:txBody>
          <a:bodyPr/>
          <a:lstStyle/>
          <a:p>
            <a:pPr marL="571500" indent="-571500" eaLnBrk="1" hangingPunct="1">
              <a:buFont typeface="Wingdings" pitchFamily="2" charset="2"/>
              <a:buChar char="Ø"/>
            </a:pPr>
            <a:r>
              <a:rPr lang="en-US" sz="3600" b="1"/>
              <a:t>NCHRP 20-102 RFP released, responses due 1/29/15</a:t>
            </a:r>
          </a:p>
          <a:p>
            <a:pPr marL="863600" lvl="1" indent="-571500" eaLnBrk="1" hangingPunct="1">
              <a:buFont typeface="Wingdings" pitchFamily="2" charset="2"/>
              <a:buChar char="Ø"/>
            </a:pPr>
            <a:r>
              <a:rPr lang="en-US" sz="3200" b="1">
                <a:solidFill>
                  <a:schemeClr val="accent2"/>
                </a:solidFill>
              </a:rPr>
              <a:t>Selection of multiple teams available for task orders</a:t>
            </a:r>
          </a:p>
          <a:p>
            <a:pPr marL="571500" indent="-571500" eaLnBrk="1" hangingPunct="1">
              <a:buFont typeface="Wingdings" pitchFamily="2" charset="2"/>
              <a:buChar char="Ø"/>
            </a:pPr>
            <a:r>
              <a:rPr lang="en-US" sz="3600" b="1"/>
              <a:t>20-102 panel formed, prioritizing first $1 M allocation</a:t>
            </a:r>
          </a:p>
          <a:p>
            <a:pPr marL="863600" lvl="1" indent="-571500" eaLnBrk="1" hangingPunct="1">
              <a:buFont typeface="Wingdings" pitchFamily="2" charset="2"/>
              <a:buChar char="Ø"/>
            </a:pPr>
            <a:r>
              <a:rPr lang="en-US" sz="3200" b="1">
                <a:solidFill>
                  <a:schemeClr val="accent2"/>
                </a:solidFill>
              </a:rPr>
              <a:t>Summer 2015 task orders begin</a:t>
            </a: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Number Placeholder 5"/>
          <p:cNvSpPr txBox="1">
            <a:spLocks noGrp="1"/>
          </p:cNvSpPr>
          <p:nvPr/>
        </p:nvSpPr>
        <p:spPr bwMode="auto">
          <a:xfrm>
            <a:off x="9901238" y="6459538"/>
            <a:ext cx="1311275" cy="365125"/>
          </a:xfrm>
          <a:prstGeom prst="rect">
            <a:avLst/>
          </a:prstGeom>
          <a:noFill/>
          <a:ln w="9525">
            <a:noFill/>
            <a:miter lim="800000"/>
            <a:headEnd/>
            <a:tailEnd/>
          </a:ln>
        </p:spPr>
        <p:txBody>
          <a:bodyPr anchor="ctr"/>
          <a:lstStyle/>
          <a:p>
            <a:pPr algn="r"/>
            <a:fld id="{3F3151CF-45F5-42C6-947F-4E295C61D80A}" type="slidenum">
              <a:rPr lang="en-US" sz="1400">
                <a:solidFill>
                  <a:srgbClr val="FFFFFF"/>
                </a:solidFill>
                <a:latin typeface="Calibri" pitchFamily="34" charset="0"/>
              </a:rPr>
              <a:pPr algn="r"/>
              <a:t>4</a:t>
            </a:fld>
            <a:endParaRPr lang="en-US" sz="1400">
              <a:solidFill>
                <a:srgbClr val="FFFFFF"/>
              </a:solidFill>
              <a:latin typeface="Calibri" pitchFamily="34" charset="0"/>
            </a:endParaRPr>
          </a:p>
        </p:txBody>
      </p:sp>
      <p:sp>
        <p:nvSpPr>
          <p:cNvPr id="2" name="Title 1"/>
          <p:cNvSpPr>
            <a:spLocks noGrp="1"/>
          </p:cNvSpPr>
          <p:nvPr>
            <p:ph type="title" idx="4294967295"/>
          </p:nvPr>
        </p:nvSpPr>
        <p:spPr/>
        <p:txBody>
          <a:bodyPr wrap="square" numCol="1" anchorCtr="0" compatLnSpc="1">
            <a:prstTxWarp prst="textNoShape">
              <a:avLst/>
            </a:prstTxWarp>
          </a:bodyPr>
          <a:lstStyle/>
          <a:p>
            <a:pPr eaLnBrk="1" hangingPunct="1"/>
            <a:r>
              <a:rPr lang="en-US" sz="4000"/>
              <a:t>PROJECT OVERVIEW</a:t>
            </a:r>
          </a:p>
        </p:txBody>
      </p:sp>
      <p:sp>
        <p:nvSpPr>
          <p:cNvPr id="143364" name="Content Placeholder 2"/>
          <p:cNvSpPr>
            <a:spLocks noGrp="1"/>
          </p:cNvSpPr>
          <p:nvPr>
            <p:ph idx="4294967295"/>
          </p:nvPr>
        </p:nvSpPr>
        <p:spPr>
          <a:xfrm>
            <a:off x="338138" y="1846263"/>
            <a:ext cx="8353425" cy="4473575"/>
          </a:xfrm>
        </p:spPr>
        <p:txBody>
          <a:bodyPr/>
          <a:lstStyle/>
          <a:p>
            <a:pPr marL="571500" indent="-571500" eaLnBrk="1" hangingPunct="1">
              <a:buFont typeface="Wingdings" pitchFamily="2" charset="2"/>
              <a:buChar char="Ø"/>
            </a:pPr>
            <a:r>
              <a:rPr lang="en-US" sz="3300" b="1"/>
              <a:t>Develop a catalog of open issues and research needs</a:t>
            </a:r>
          </a:p>
          <a:p>
            <a:pPr marL="571500" indent="-571500" eaLnBrk="1" hangingPunct="1">
              <a:buFont typeface="Wingdings" pitchFamily="2" charset="2"/>
              <a:buChar char="Ø"/>
            </a:pPr>
            <a:r>
              <a:rPr lang="en-US" sz="3300" b="1"/>
              <a:t>Prioritize issues in catalog and consolidate into research projects</a:t>
            </a:r>
          </a:p>
          <a:p>
            <a:pPr marL="571500" indent="-571500" eaLnBrk="1" hangingPunct="1">
              <a:buFont typeface="Wingdings" pitchFamily="2" charset="2"/>
              <a:buChar char="Ø"/>
            </a:pPr>
            <a:r>
              <a:rPr lang="en-US" sz="3300" b="1"/>
              <a:t>Develop a roadmap of research activities</a:t>
            </a:r>
          </a:p>
          <a:p>
            <a:pPr marL="571500" indent="-571500" eaLnBrk="1" hangingPunct="1">
              <a:buFont typeface="Wingdings" pitchFamily="2" charset="2"/>
              <a:buChar char="Ø"/>
            </a:pPr>
            <a:r>
              <a:rPr lang="en-US" sz="3300" b="1"/>
              <a:t>Develop a structure for maintenance of the roadmap</a:t>
            </a:r>
          </a:p>
          <a:p>
            <a:pPr marL="571500" indent="-571500" eaLnBrk="1" hangingPunct="1">
              <a:buFont typeface="Wingdings" pitchFamily="2" charset="2"/>
              <a:buChar char="Ø"/>
            </a:pPr>
            <a:r>
              <a:rPr lang="en-US" sz="3300" b="1"/>
              <a:t>Summarize project for dissemination</a:t>
            </a:r>
            <a:endParaRPr lang="en-US" sz="4100" b="1">
              <a:solidFill>
                <a:schemeClr val="accent2"/>
              </a:solidFill>
            </a:endParaRPr>
          </a:p>
        </p:txBody>
      </p:sp>
      <p:pic>
        <p:nvPicPr>
          <p:cNvPr id="143365" name="Picture 10"/>
          <p:cNvPicPr>
            <a:picLocks noChangeAspect="1"/>
          </p:cNvPicPr>
          <p:nvPr/>
        </p:nvPicPr>
        <p:blipFill>
          <a:blip r:embed="rId3"/>
          <a:srcRect/>
          <a:stretch>
            <a:fillRect/>
          </a:stretch>
        </p:blipFill>
        <p:spPr bwMode="auto">
          <a:xfrm>
            <a:off x="8586788" y="103188"/>
            <a:ext cx="3473450" cy="347345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txBox="1">
            <a:spLocks noGrp="1"/>
          </p:cNvSpPr>
          <p:nvPr/>
        </p:nvSpPr>
        <p:spPr>
          <a:xfrm>
            <a:off x="9901238" y="6459538"/>
            <a:ext cx="1311275" cy="365125"/>
          </a:xfrm>
          <a:prstGeom prst="rect">
            <a:avLst/>
          </a:prstGeom>
          <a:noFill/>
        </p:spPr>
        <p:txBody>
          <a:bodyPr anchor="ctr"/>
          <a:lstStyle/>
          <a:p>
            <a:pPr algn="r" fontAlgn="auto">
              <a:spcBef>
                <a:spcPts val="0"/>
              </a:spcBef>
              <a:spcAft>
                <a:spcPts val="0"/>
              </a:spcAft>
              <a:defRPr/>
            </a:pPr>
            <a:fld id="{A5DC5E83-AAA0-46F0-9F87-452CA5FED926}" type="slidenum">
              <a:rPr lang="en-US" sz="1050">
                <a:solidFill>
                  <a:srgbClr val="FFFFFF"/>
                </a:solidFill>
                <a:latin typeface="+mn-lt"/>
              </a:rPr>
              <a:pPr algn="r" fontAlgn="auto">
                <a:spcBef>
                  <a:spcPts val="0"/>
                </a:spcBef>
                <a:spcAft>
                  <a:spcPts val="0"/>
                </a:spcAft>
                <a:defRPr/>
              </a:pPr>
              <a:t>40</a:t>
            </a:fld>
            <a:endParaRPr lang="en-US" sz="1050" dirty="0">
              <a:solidFill>
                <a:srgbClr val="FFFFFF"/>
              </a:solidFill>
              <a:latin typeface="+mn-lt"/>
            </a:endParaRPr>
          </a:p>
        </p:txBody>
      </p:sp>
      <p:pic>
        <p:nvPicPr>
          <p:cNvPr id="171011" name="Picture 9"/>
          <p:cNvPicPr>
            <a:picLocks noChangeAspect="1"/>
          </p:cNvPicPr>
          <p:nvPr/>
        </p:nvPicPr>
        <p:blipFill>
          <a:blip r:embed="rId3"/>
          <a:srcRect/>
          <a:stretch>
            <a:fillRect/>
          </a:stretch>
        </p:blipFill>
        <p:spPr bwMode="auto">
          <a:xfrm>
            <a:off x="4584323" y="129145"/>
            <a:ext cx="4354511" cy="4354512"/>
          </a:xfrm>
          <a:prstGeom prst="rect">
            <a:avLst/>
          </a:prstGeom>
          <a:noFill/>
          <a:ln w="9525">
            <a:noFill/>
            <a:miter lim="800000"/>
            <a:headEnd/>
            <a:tailEnd/>
          </a:ln>
        </p:spPr>
      </p:pic>
      <p:pic>
        <p:nvPicPr>
          <p:cNvPr id="171012" name="Picture 1"/>
          <p:cNvPicPr>
            <a:picLocks noChangeAspect="1"/>
          </p:cNvPicPr>
          <p:nvPr/>
        </p:nvPicPr>
        <p:blipFill>
          <a:blip r:embed="rId4"/>
          <a:srcRect/>
          <a:stretch>
            <a:fillRect/>
          </a:stretch>
        </p:blipFill>
        <p:spPr bwMode="auto">
          <a:xfrm>
            <a:off x="8613775" y="2906385"/>
            <a:ext cx="1287463" cy="1576388"/>
          </a:xfrm>
          <a:prstGeom prst="rect">
            <a:avLst/>
          </a:prstGeom>
          <a:noFill/>
          <a:ln w="9525">
            <a:noFill/>
            <a:miter lim="800000"/>
            <a:headEnd/>
            <a:tailEnd/>
          </a:ln>
        </p:spPr>
      </p:pic>
      <p:pic>
        <p:nvPicPr>
          <p:cNvPr id="171013" name="Picture 3"/>
          <p:cNvPicPr>
            <a:picLocks noChangeAspect="1"/>
          </p:cNvPicPr>
          <p:nvPr/>
        </p:nvPicPr>
        <p:blipFill>
          <a:blip r:embed="rId5"/>
          <a:srcRect/>
          <a:stretch>
            <a:fillRect/>
          </a:stretch>
        </p:blipFill>
        <p:spPr bwMode="auto">
          <a:xfrm>
            <a:off x="10223417" y="2906385"/>
            <a:ext cx="1319212" cy="1581150"/>
          </a:xfrm>
          <a:prstGeom prst="rect">
            <a:avLst/>
          </a:prstGeom>
          <a:noFill/>
          <a:ln w="9525">
            <a:noFill/>
            <a:miter lim="800000"/>
            <a:headEnd/>
            <a:tailEnd/>
          </a:ln>
        </p:spPr>
      </p:pic>
      <p:pic>
        <p:nvPicPr>
          <p:cNvPr id="171014" name="Picture 2"/>
          <p:cNvPicPr>
            <a:picLocks noChangeAspect="1"/>
          </p:cNvPicPr>
          <p:nvPr/>
        </p:nvPicPr>
        <p:blipFill>
          <a:blip r:embed="rId6"/>
          <a:srcRect/>
          <a:stretch>
            <a:fillRect/>
          </a:stretch>
        </p:blipFill>
        <p:spPr bwMode="auto">
          <a:xfrm>
            <a:off x="1576617" y="2869873"/>
            <a:ext cx="661987" cy="1590675"/>
          </a:xfrm>
          <a:prstGeom prst="rect">
            <a:avLst/>
          </a:prstGeom>
          <a:noFill/>
          <a:ln w="9525">
            <a:noFill/>
            <a:miter lim="800000"/>
            <a:headEnd/>
            <a:tailEnd/>
          </a:ln>
        </p:spPr>
      </p:pic>
      <p:pic>
        <p:nvPicPr>
          <p:cNvPr id="171015" name="Picture 4"/>
          <p:cNvPicPr>
            <a:picLocks noChangeAspect="1"/>
          </p:cNvPicPr>
          <p:nvPr/>
        </p:nvPicPr>
        <p:blipFill>
          <a:blip r:embed="rId7"/>
          <a:srcRect/>
          <a:stretch>
            <a:fillRect/>
          </a:stretch>
        </p:blipFill>
        <p:spPr bwMode="auto">
          <a:xfrm>
            <a:off x="2677130" y="2869873"/>
            <a:ext cx="1522413" cy="1612900"/>
          </a:xfrm>
          <a:prstGeom prst="rect">
            <a:avLst/>
          </a:prstGeom>
          <a:noFill/>
          <a:ln w="9525">
            <a:noFill/>
            <a:miter lim="800000"/>
            <a:headEnd/>
            <a:tailEnd/>
          </a:ln>
        </p:spPr>
      </p:pic>
      <p:sp>
        <p:nvSpPr>
          <p:cNvPr id="171016" name="TextBox 5"/>
          <p:cNvSpPr txBox="1">
            <a:spLocks noChangeArrowheads="1"/>
          </p:cNvSpPr>
          <p:nvPr/>
        </p:nvSpPr>
        <p:spPr bwMode="auto">
          <a:xfrm>
            <a:off x="623699" y="816278"/>
            <a:ext cx="4106862" cy="1200150"/>
          </a:xfrm>
          <a:prstGeom prst="rect">
            <a:avLst/>
          </a:prstGeom>
          <a:noFill/>
          <a:ln w="9525">
            <a:noFill/>
            <a:miter lim="800000"/>
            <a:headEnd/>
            <a:tailEnd/>
          </a:ln>
        </p:spPr>
        <p:txBody>
          <a:bodyPr>
            <a:spAutoFit/>
          </a:bodyPr>
          <a:lstStyle/>
          <a:p>
            <a:r>
              <a:rPr lang="en-US" sz="7200" dirty="0">
                <a:solidFill>
                  <a:schemeClr val="accent2"/>
                </a:solidFill>
                <a:latin typeface="Calibri" pitchFamily="34" charset="0"/>
              </a:rPr>
              <a:t>Thank You</a:t>
            </a:r>
          </a:p>
        </p:txBody>
      </p:sp>
      <p:sp>
        <p:nvSpPr>
          <p:cNvPr id="2" name="Rectangle 1"/>
          <p:cNvSpPr/>
          <p:nvPr/>
        </p:nvSpPr>
        <p:spPr>
          <a:xfrm>
            <a:off x="20638" y="4967287"/>
            <a:ext cx="12171361" cy="523220"/>
          </a:xfrm>
          <a:prstGeom prst="rect">
            <a:avLst/>
          </a:prstGeom>
        </p:spPr>
        <p:txBody>
          <a:bodyPr wrap="square">
            <a:spAutoFit/>
          </a:bodyPr>
          <a:lstStyle/>
          <a:p>
            <a:pPr algn="ctr"/>
            <a:r>
              <a:rPr lang="en-US" sz="2800" dirty="0"/>
              <a:t>http://apps.trb.org/cmsfeed/TRBNetProjectDisplay.asp?ProjectID=3752</a:t>
            </a:r>
          </a:p>
        </p:txBody>
      </p:sp>
    </p:spTree>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38138" y="466725"/>
            <a:ext cx="8942387" cy="3081338"/>
          </a:xfrm>
        </p:spPr>
        <p:txBody>
          <a:bodyPr wrap="square" numCol="1" anchor="ctr" anchorCtr="0" compatLnSpc="1">
            <a:prstTxWarp prst="textNoShape">
              <a:avLst/>
            </a:prstTxWarp>
          </a:bodyPr>
          <a:lstStyle/>
          <a:p>
            <a:pPr eaLnBrk="1" hangingPunct="1">
              <a:defRPr/>
            </a:pPr>
            <a:r>
              <a:rPr lang="en-US" sz="6600" kern="1200" spc="-50">
                <a:solidFill>
                  <a:schemeClr val="bg1"/>
                </a:solidFill>
                <a:latin typeface="+mj-lt"/>
                <a:ea typeface="+mj-ea"/>
                <a:cs typeface="+mj-cs"/>
              </a:rPr>
              <a:t>AASHTO</a:t>
            </a:r>
            <a:br>
              <a:rPr lang="en-US" sz="6600" kern="1200" spc="-50">
                <a:solidFill>
                  <a:schemeClr val="bg1"/>
                </a:solidFill>
                <a:latin typeface="+mj-lt"/>
                <a:ea typeface="+mj-ea"/>
                <a:cs typeface="+mj-cs"/>
              </a:rPr>
            </a:br>
            <a:r>
              <a:rPr lang="en-US" sz="6600" kern="1200" spc="-50">
                <a:solidFill>
                  <a:schemeClr val="bg1"/>
                </a:solidFill>
                <a:latin typeface="+mj-lt"/>
                <a:ea typeface="+mj-ea"/>
                <a:cs typeface="+mj-cs"/>
              </a:rPr>
              <a:t>CV/AV RESEARCH ROADMAP</a:t>
            </a:r>
          </a:p>
        </p:txBody>
      </p:sp>
      <p:sp>
        <p:nvSpPr>
          <p:cNvPr id="3" name="Subtitle 2"/>
          <p:cNvSpPr>
            <a:spLocks noGrp="1"/>
          </p:cNvSpPr>
          <p:nvPr>
            <p:ph type="subTitle" idx="4294967295"/>
          </p:nvPr>
        </p:nvSpPr>
        <p:spPr>
          <a:xfrm>
            <a:off x="403225" y="3527425"/>
            <a:ext cx="6661150" cy="763588"/>
          </a:xfrm>
        </p:spPr>
        <p:txBody>
          <a:bodyPr lIns="91440" rIns="91440">
            <a:noAutofit/>
          </a:bodyPr>
          <a:lstStyle/>
          <a:p>
            <a:pPr marL="0" indent="0" eaLnBrk="1" hangingPunct="1">
              <a:buFont typeface="Calibri" pitchFamily="34" charset="0"/>
              <a:buNone/>
              <a:defRPr/>
            </a:pPr>
            <a:r>
              <a:rPr lang="en-US" sz="6000" kern="1200" spc="200">
                <a:solidFill>
                  <a:srgbClr val="6EB2B7"/>
                </a:solidFill>
                <a:latin typeface="+mj-lt"/>
                <a:ea typeface="+mn-ea"/>
                <a:cs typeface="+mn-cs"/>
              </a:rPr>
              <a:t>NCHRP 20-24 (98)</a:t>
            </a: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Number Placeholder 5"/>
          <p:cNvSpPr txBox="1">
            <a:spLocks noGrp="1"/>
          </p:cNvSpPr>
          <p:nvPr/>
        </p:nvSpPr>
        <p:spPr bwMode="auto">
          <a:xfrm>
            <a:off x="9901238" y="6459538"/>
            <a:ext cx="1311275" cy="365125"/>
          </a:xfrm>
          <a:prstGeom prst="rect">
            <a:avLst/>
          </a:prstGeom>
          <a:noFill/>
          <a:ln w="9525">
            <a:noFill/>
            <a:miter lim="800000"/>
            <a:headEnd/>
            <a:tailEnd/>
          </a:ln>
        </p:spPr>
        <p:txBody>
          <a:bodyPr anchor="ctr"/>
          <a:lstStyle/>
          <a:p>
            <a:pPr algn="r"/>
            <a:fld id="{F634FEF3-BD36-48C4-B04C-BA7B87F78E78}" type="slidenum">
              <a:rPr lang="en-US" sz="1400">
                <a:solidFill>
                  <a:srgbClr val="FFFFFF"/>
                </a:solidFill>
                <a:latin typeface="Calibri" pitchFamily="34" charset="0"/>
              </a:rPr>
              <a:pPr algn="r"/>
              <a:t>5</a:t>
            </a:fld>
            <a:endParaRPr lang="en-US" sz="1400">
              <a:solidFill>
                <a:srgbClr val="FFFFFF"/>
              </a:solidFill>
              <a:latin typeface="Calibri" pitchFamily="34" charset="0"/>
            </a:endParaRPr>
          </a:p>
        </p:txBody>
      </p:sp>
      <p:sp>
        <p:nvSpPr>
          <p:cNvPr id="2" name="Title 1"/>
          <p:cNvSpPr>
            <a:spLocks noGrp="1"/>
          </p:cNvSpPr>
          <p:nvPr>
            <p:ph type="title" idx="4294967295"/>
          </p:nvPr>
        </p:nvSpPr>
        <p:spPr/>
        <p:txBody>
          <a:bodyPr wrap="square" numCol="1" anchorCtr="0" compatLnSpc="1">
            <a:prstTxWarp prst="textNoShape">
              <a:avLst/>
            </a:prstTxWarp>
          </a:bodyPr>
          <a:lstStyle/>
          <a:p>
            <a:pPr eaLnBrk="1" hangingPunct="1"/>
            <a:r>
              <a:rPr lang="en-US" sz="4000"/>
              <a:t>UNRESOLVED ISSUES FOR PUBLIC AGENCIES</a:t>
            </a:r>
          </a:p>
        </p:txBody>
      </p:sp>
      <p:sp>
        <p:nvSpPr>
          <p:cNvPr id="145412" name="Content Placeholder 2"/>
          <p:cNvSpPr>
            <a:spLocks noGrp="1"/>
          </p:cNvSpPr>
          <p:nvPr>
            <p:ph idx="4294967295"/>
          </p:nvPr>
        </p:nvSpPr>
        <p:spPr/>
        <p:txBody>
          <a:bodyPr/>
          <a:lstStyle/>
          <a:p>
            <a:pPr marL="571500" indent="-571500" eaLnBrk="1" hangingPunct="1">
              <a:lnSpc>
                <a:spcPct val="100000"/>
              </a:lnSpc>
              <a:buFont typeface="Wingdings" pitchFamily="2" charset="2"/>
              <a:buChar char="Ø"/>
            </a:pPr>
            <a:r>
              <a:rPr lang="en-US" sz="3600" b="1"/>
              <a:t>Over 100 research questions</a:t>
            </a:r>
          </a:p>
        </p:txBody>
      </p:sp>
      <p:pic>
        <p:nvPicPr>
          <p:cNvPr id="145413" name="Picture 3"/>
          <p:cNvPicPr>
            <a:picLocks noChangeAspect="1"/>
          </p:cNvPicPr>
          <p:nvPr/>
        </p:nvPicPr>
        <p:blipFill>
          <a:blip r:embed="rId3"/>
          <a:srcRect/>
          <a:stretch>
            <a:fillRect/>
          </a:stretch>
        </p:blipFill>
        <p:spPr bwMode="auto">
          <a:xfrm>
            <a:off x="9485313" y="3744913"/>
            <a:ext cx="1595437" cy="1951037"/>
          </a:xfrm>
          <a:prstGeom prst="rect">
            <a:avLst/>
          </a:prstGeom>
          <a:noFill/>
          <a:ln w="9525">
            <a:noFill/>
            <a:miter lim="800000"/>
            <a:headEnd/>
            <a:tailEnd/>
          </a:ln>
        </p:spPr>
      </p:pic>
      <p:pic>
        <p:nvPicPr>
          <p:cNvPr id="145414" name="Picture 4"/>
          <p:cNvPicPr>
            <a:picLocks noChangeAspect="1"/>
          </p:cNvPicPr>
          <p:nvPr/>
        </p:nvPicPr>
        <p:blipFill>
          <a:blip r:embed="rId4"/>
          <a:srcRect/>
          <a:stretch>
            <a:fillRect/>
          </a:stretch>
        </p:blipFill>
        <p:spPr bwMode="auto">
          <a:xfrm>
            <a:off x="1343025" y="3738563"/>
            <a:ext cx="1630363" cy="1957387"/>
          </a:xfrm>
          <a:prstGeom prst="rect">
            <a:avLst/>
          </a:prstGeom>
          <a:noFill/>
          <a:ln w="9525">
            <a:noFill/>
            <a:miter lim="800000"/>
            <a:headEnd/>
            <a:tailEnd/>
          </a:ln>
        </p:spPr>
      </p:pic>
      <p:pic>
        <p:nvPicPr>
          <p:cNvPr id="145415" name="Picture 5"/>
          <p:cNvPicPr>
            <a:picLocks noChangeAspect="1"/>
          </p:cNvPicPr>
          <p:nvPr/>
        </p:nvPicPr>
        <p:blipFill>
          <a:blip r:embed="rId5"/>
          <a:srcRect/>
          <a:stretch>
            <a:fillRect/>
          </a:stretch>
        </p:blipFill>
        <p:spPr bwMode="auto">
          <a:xfrm>
            <a:off x="4432300" y="3741738"/>
            <a:ext cx="819150" cy="1968500"/>
          </a:xfrm>
          <a:prstGeom prst="rect">
            <a:avLst/>
          </a:prstGeom>
          <a:noFill/>
          <a:ln w="9525">
            <a:noFill/>
            <a:miter lim="800000"/>
            <a:headEnd/>
            <a:tailEnd/>
          </a:ln>
        </p:spPr>
      </p:pic>
      <p:pic>
        <p:nvPicPr>
          <p:cNvPr id="145416" name="Picture 6"/>
          <p:cNvPicPr>
            <a:picLocks noChangeAspect="1"/>
          </p:cNvPicPr>
          <p:nvPr/>
        </p:nvPicPr>
        <p:blipFill>
          <a:blip r:embed="rId6"/>
          <a:srcRect/>
          <a:stretch>
            <a:fillRect/>
          </a:stretch>
        </p:blipFill>
        <p:spPr bwMode="auto">
          <a:xfrm>
            <a:off x="6751638" y="3733800"/>
            <a:ext cx="1884362" cy="1993900"/>
          </a:xfrm>
          <a:prstGeom prst="rect">
            <a:avLst/>
          </a:prstGeom>
          <a:noFill/>
          <a:ln w="9525">
            <a:noFill/>
            <a:miter lim="800000"/>
            <a:headEnd/>
            <a:tailEnd/>
          </a:ln>
        </p:spPr>
      </p:pic>
      <p:sp>
        <p:nvSpPr>
          <p:cNvPr id="145417" name="Rectangle 11"/>
          <p:cNvSpPr>
            <a:spLocks noChangeArrowheads="1"/>
          </p:cNvSpPr>
          <p:nvPr/>
        </p:nvSpPr>
        <p:spPr bwMode="auto">
          <a:xfrm>
            <a:off x="6119813" y="3130550"/>
            <a:ext cx="3052762" cy="579438"/>
          </a:xfrm>
          <a:prstGeom prst="rect">
            <a:avLst/>
          </a:prstGeom>
          <a:noFill/>
          <a:ln w="9525">
            <a:noFill/>
            <a:miter lim="800000"/>
            <a:headEnd/>
            <a:tailEnd/>
          </a:ln>
        </p:spPr>
        <p:txBody>
          <a:bodyPr anchor="b">
            <a:spAutoFit/>
          </a:bodyPr>
          <a:lstStyle/>
          <a:p>
            <a:pPr marL="749300" lvl="1"/>
            <a:r>
              <a:rPr lang="en-US" sz="3200" b="1">
                <a:solidFill>
                  <a:srgbClr val="515151"/>
                </a:solidFill>
                <a:latin typeface="Calibri" pitchFamily="34" charset="0"/>
              </a:rPr>
              <a:t>Planning</a:t>
            </a:r>
          </a:p>
        </p:txBody>
      </p:sp>
      <p:sp>
        <p:nvSpPr>
          <p:cNvPr id="145418" name="Rectangle 12"/>
          <p:cNvSpPr>
            <a:spLocks noChangeArrowheads="1"/>
          </p:cNvSpPr>
          <p:nvPr/>
        </p:nvSpPr>
        <p:spPr bwMode="auto">
          <a:xfrm>
            <a:off x="2794000" y="3154363"/>
            <a:ext cx="3741738" cy="579437"/>
          </a:xfrm>
          <a:prstGeom prst="rect">
            <a:avLst/>
          </a:prstGeom>
          <a:noFill/>
          <a:ln w="9525">
            <a:noFill/>
            <a:miter lim="800000"/>
            <a:headEnd/>
            <a:tailEnd/>
          </a:ln>
        </p:spPr>
        <p:txBody>
          <a:bodyPr anchor="b">
            <a:spAutoFit/>
          </a:bodyPr>
          <a:lstStyle/>
          <a:p>
            <a:pPr marL="749300" lvl="1"/>
            <a:r>
              <a:rPr lang="en-US" sz="3200" b="1">
                <a:solidFill>
                  <a:srgbClr val="6EB2B7"/>
                </a:solidFill>
                <a:latin typeface="Calibri" pitchFamily="34" charset="0"/>
              </a:rPr>
              <a:t>Infrastructure</a:t>
            </a:r>
          </a:p>
        </p:txBody>
      </p:sp>
      <p:sp>
        <p:nvSpPr>
          <p:cNvPr id="145419" name="Rectangle 13"/>
          <p:cNvSpPr>
            <a:spLocks noChangeArrowheads="1"/>
          </p:cNvSpPr>
          <p:nvPr/>
        </p:nvSpPr>
        <p:spPr bwMode="auto">
          <a:xfrm>
            <a:off x="887413" y="3130550"/>
            <a:ext cx="3052762" cy="579438"/>
          </a:xfrm>
          <a:prstGeom prst="rect">
            <a:avLst/>
          </a:prstGeom>
          <a:noFill/>
          <a:ln w="9525">
            <a:noFill/>
            <a:miter lim="800000"/>
            <a:headEnd/>
            <a:tailEnd/>
          </a:ln>
        </p:spPr>
        <p:txBody>
          <a:bodyPr anchor="b">
            <a:spAutoFit/>
          </a:bodyPr>
          <a:lstStyle/>
          <a:p>
            <a:pPr marL="749300" lvl="1"/>
            <a:r>
              <a:rPr lang="en-US" sz="3200" b="1">
                <a:solidFill>
                  <a:schemeClr val="accent2"/>
                </a:solidFill>
                <a:latin typeface="Calibri" pitchFamily="34" charset="0"/>
              </a:rPr>
              <a:t>Policy</a:t>
            </a:r>
          </a:p>
        </p:txBody>
      </p:sp>
      <p:sp>
        <p:nvSpPr>
          <p:cNvPr id="145420" name="Rectangle 14"/>
          <p:cNvSpPr>
            <a:spLocks noChangeArrowheads="1"/>
          </p:cNvSpPr>
          <p:nvPr/>
        </p:nvSpPr>
        <p:spPr bwMode="auto">
          <a:xfrm>
            <a:off x="8313738" y="3130550"/>
            <a:ext cx="3052762" cy="579438"/>
          </a:xfrm>
          <a:prstGeom prst="rect">
            <a:avLst/>
          </a:prstGeom>
          <a:noFill/>
          <a:ln w="9525">
            <a:noFill/>
            <a:miter lim="800000"/>
            <a:headEnd/>
            <a:tailEnd/>
          </a:ln>
        </p:spPr>
        <p:txBody>
          <a:bodyPr anchor="b">
            <a:spAutoFit/>
          </a:bodyPr>
          <a:lstStyle/>
          <a:p>
            <a:pPr marL="749300" lvl="1"/>
            <a:r>
              <a:rPr lang="en-US" sz="3200" b="1">
                <a:solidFill>
                  <a:srgbClr val="F2822C"/>
                </a:solidFill>
                <a:latin typeface="Calibri" pitchFamily="34" charset="0"/>
              </a:rPr>
              <a:t>Modal Apps</a:t>
            </a: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Number Placeholder 5"/>
          <p:cNvSpPr txBox="1">
            <a:spLocks noGrp="1"/>
          </p:cNvSpPr>
          <p:nvPr/>
        </p:nvSpPr>
        <p:spPr bwMode="auto">
          <a:xfrm>
            <a:off x="9901238" y="6459538"/>
            <a:ext cx="1311275" cy="365125"/>
          </a:xfrm>
          <a:prstGeom prst="rect">
            <a:avLst/>
          </a:prstGeom>
          <a:noFill/>
          <a:ln w="9525">
            <a:noFill/>
            <a:miter lim="800000"/>
            <a:headEnd/>
            <a:tailEnd/>
          </a:ln>
        </p:spPr>
        <p:txBody>
          <a:bodyPr anchor="ctr"/>
          <a:lstStyle/>
          <a:p>
            <a:pPr algn="r"/>
            <a:fld id="{A5B5C851-A88A-43C1-9EC2-5DE67EBA7EF1}" type="slidenum">
              <a:rPr lang="en-US" sz="1400">
                <a:solidFill>
                  <a:srgbClr val="FFFFFF"/>
                </a:solidFill>
                <a:latin typeface="Calibri" pitchFamily="34" charset="0"/>
              </a:rPr>
              <a:pPr algn="r"/>
              <a:t>6</a:t>
            </a:fld>
            <a:endParaRPr lang="en-US" sz="1400">
              <a:solidFill>
                <a:srgbClr val="FFFFFF"/>
              </a:solidFill>
              <a:latin typeface="Calibri" pitchFamily="34" charset="0"/>
            </a:endParaRPr>
          </a:p>
        </p:txBody>
      </p:sp>
      <p:pic>
        <p:nvPicPr>
          <p:cNvPr id="147459" name="Picture 4"/>
          <p:cNvPicPr>
            <a:picLocks noChangeAspect="1"/>
          </p:cNvPicPr>
          <p:nvPr/>
        </p:nvPicPr>
        <p:blipFill>
          <a:blip r:embed="rId3"/>
          <a:srcRect/>
          <a:stretch>
            <a:fillRect/>
          </a:stretch>
        </p:blipFill>
        <p:spPr bwMode="auto">
          <a:xfrm>
            <a:off x="5835650" y="103188"/>
            <a:ext cx="6224588" cy="6226175"/>
          </a:xfrm>
          <a:prstGeom prst="rect">
            <a:avLst/>
          </a:prstGeom>
          <a:noFill/>
          <a:ln w="9525">
            <a:noFill/>
            <a:miter lim="800000"/>
            <a:headEnd/>
            <a:tailEnd/>
          </a:ln>
        </p:spPr>
      </p:pic>
      <p:sp>
        <p:nvSpPr>
          <p:cNvPr id="2" name="Title 1"/>
          <p:cNvSpPr>
            <a:spLocks noGrp="1"/>
          </p:cNvSpPr>
          <p:nvPr>
            <p:ph type="title" idx="4294967295"/>
          </p:nvPr>
        </p:nvSpPr>
        <p:spPr/>
        <p:txBody>
          <a:bodyPr wrap="square" numCol="1" anchorCtr="0" compatLnSpc="1">
            <a:prstTxWarp prst="textNoShape">
              <a:avLst/>
            </a:prstTxWarp>
          </a:bodyPr>
          <a:lstStyle/>
          <a:p>
            <a:pPr eaLnBrk="1" hangingPunct="1"/>
            <a:r>
              <a:rPr lang="en-US" sz="4000"/>
              <a:t>PANEL VOTING ON IMPORTANCE OF ISSUES</a:t>
            </a:r>
          </a:p>
        </p:txBody>
      </p:sp>
      <p:sp>
        <p:nvSpPr>
          <p:cNvPr id="147461" name="Content Placeholder 2"/>
          <p:cNvSpPr>
            <a:spLocks noGrp="1"/>
          </p:cNvSpPr>
          <p:nvPr>
            <p:ph idx="4294967295"/>
          </p:nvPr>
        </p:nvSpPr>
        <p:spPr>
          <a:xfrm>
            <a:off x="338138" y="1846263"/>
            <a:ext cx="9993312" cy="4022725"/>
          </a:xfrm>
        </p:spPr>
        <p:txBody>
          <a:bodyPr/>
          <a:lstStyle/>
          <a:p>
            <a:pPr marL="571500" indent="-571500" eaLnBrk="1" hangingPunct="1">
              <a:lnSpc>
                <a:spcPct val="100000"/>
              </a:lnSpc>
              <a:buFont typeface="Wingdings" pitchFamily="2" charset="2"/>
              <a:buChar char="Ø"/>
            </a:pPr>
            <a:r>
              <a:rPr lang="en-US" sz="3300" b="1" dirty="0" smtClean="0">
                <a:solidFill>
                  <a:schemeClr val="accent2"/>
                </a:solidFill>
              </a:rPr>
              <a:t>Topics in infrastructure operations were most consistently rated “critical”</a:t>
            </a:r>
          </a:p>
          <a:p>
            <a:pPr marL="571500" indent="-571500" eaLnBrk="1" hangingPunct="1">
              <a:lnSpc>
                <a:spcPct val="100000"/>
              </a:lnSpc>
              <a:buFont typeface="Wingdings" pitchFamily="2" charset="2"/>
              <a:buChar char="Ø"/>
            </a:pPr>
            <a:r>
              <a:rPr lang="en-US" sz="3300" b="1" dirty="0" smtClean="0">
                <a:solidFill>
                  <a:schemeClr val="accent2"/>
                </a:solidFill>
              </a:rPr>
              <a:t>Limited </a:t>
            </a:r>
            <a:r>
              <a:rPr lang="en-US" sz="3300" b="1" dirty="0">
                <a:solidFill>
                  <a:schemeClr val="accent2"/>
                </a:solidFill>
              </a:rPr>
              <a:t>consensus: votes of both “critical” and “not important” on many topics</a:t>
            </a:r>
            <a:endParaRPr lang="en-US" sz="4100" b="1" dirty="0">
              <a:solidFill>
                <a:schemeClr val="accent2"/>
              </a:solidFill>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Number Placeholder 5"/>
          <p:cNvSpPr txBox="1">
            <a:spLocks noGrp="1"/>
          </p:cNvSpPr>
          <p:nvPr/>
        </p:nvSpPr>
        <p:spPr bwMode="auto">
          <a:xfrm>
            <a:off x="9901238" y="6459538"/>
            <a:ext cx="1311275" cy="365125"/>
          </a:xfrm>
          <a:prstGeom prst="rect">
            <a:avLst/>
          </a:prstGeom>
          <a:noFill/>
          <a:ln w="9525">
            <a:noFill/>
            <a:miter lim="800000"/>
            <a:headEnd/>
            <a:tailEnd/>
          </a:ln>
        </p:spPr>
        <p:txBody>
          <a:bodyPr anchor="ctr"/>
          <a:lstStyle/>
          <a:p>
            <a:pPr algn="r"/>
            <a:fld id="{ACFC4871-2A79-4CCD-84F6-A8CB12368EB9}" type="slidenum">
              <a:rPr lang="en-US" sz="1400">
                <a:solidFill>
                  <a:srgbClr val="FFFFFF"/>
                </a:solidFill>
                <a:latin typeface="Calibri" pitchFamily="34" charset="0"/>
              </a:rPr>
              <a:pPr algn="r"/>
              <a:t>7</a:t>
            </a:fld>
            <a:endParaRPr lang="en-US" sz="1400">
              <a:solidFill>
                <a:srgbClr val="FFFFFF"/>
              </a:solidFill>
              <a:latin typeface="Calibri" pitchFamily="34" charset="0"/>
            </a:endParaRPr>
          </a:p>
        </p:txBody>
      </p:sp>
      <p:sp>
        <p:nvSpPr>
          <p:cNvPr id="2" name="Title 1"/>
          <p:cNvSpPr>
            <a:spLocks noGrp="1"/>
          </p:cNvSpPr>
          <p:nvPr>
            <p:ph type="title" idx="4294967295"/>
          </p:nvPr>
        </p:nvSpPr>
        <p:spPr/>
        <p:txBody>
          <a:bodyPr wrap="square" numCol="1" anchorCtr="0" compatLnSpc="1">
            <a:prstTxWarp prst="textNoShape">
              <a:avLst/>
            </a:prstTxWarp>
          </a:bodyPr>
          <a:lstStyle/>
          <a:p>
            <a:pPr eaLnBrk="1" hangingPunct="1"/>
            <a:r>
              <a:rPr lang="en-US" sz="4000"/>
              <a:t>INSTITUTIONAL AND POLICY</a:t>
            </a:r>
          </a:p>
        </p:txBody>
      </p:sp>
      <p:sp>
        <p:nvSpPr>
          <p:cNvPr id="149508" name="Content Placeholder 2"/>
          <p:cNvSpPr>
            <a:spLocks noGrp="1"/>
          </p:cNvSpPr>
          <p:nvPr>
            <p:ph idx="4294967295"/>
          </p:nvPr>
        </p:nvSpPr>
        <p:spPr>
          <a:xfrm>
            <a:off x="338138" y="1846263"/>
            <a:ext cx="8824912" cy="4022725"/>
          </a:xfrm>
        </p:spPr>
        <p:txBody>
          <a:bodyPr/>
          <a:lstStyle/>
          <a:p>
            <a:pPr marL="749300" lvl="1" indent="-457200" eaLnBrk="1" hangingPunct="1">
              <a:lnSpc>
                <a:spcPct val="100000"/>
              </a:lnSpc>
              <a:buFont typeface="Wingdings" pitchFamily="2" charset="2"/>
              <a:buChar char="Ø"/>
            </a:pPr>
            <a:r>
              <a:rPr lang="en-US" sz="3100" b="1">
                <a:solidFill>
                  <a:schemeClr val="accent2"/>
                </a:solidFill>
              </a:rPr>
              <a:t>Business models for infrastructure deployment</a:t>
            </a:r>
          </a:p>
          <a:p>
            <a:pPr marL="749300" lvl="1" indent="-457200" eaLnBrk="1" hangingPunct="1">
              <a:lnSpc>
                <a:spcPct val="100000"/>
              </a:lnSpc>
              <a:buFont typeface="Wingdings" pitchFamily="2" charset="2"/>
              <a:buChar char="Ø"/>
            </a:pPr>
            <a:r>
              <a:rPr lang="en-US" sz="3100" b="1">
                <a:solidFill>
                  <a:schemeClr val="accent2"/>
                </a:solidFill>
              </a:rPr>
              <a:t>Public policy actions to facilitate implementation</a:t>
            </a:r>
          </a:p>
          <a:p>
            <a:pPr marL="749300" lvl="1" indent="-457200" eaLnBrk="1" hangingPunct="1">
              <a:lnSpc>
                <a:spcPct val="100000"/>
              </a:lnSpc>
              <a:buFont typeface="Wingdings" pitchFamily="2" charset="2"/>
              <a:buChar char="Ø"/>
            </a:pPr>
            <a:r>
              <a:rPr lang="en-US" sz="3100" b="1">
                <a:solidFill>
                  <a:schemeClr val="accent2"/>
                </a:solidFill>
              </a:rPr>
              <a:t>Implications of AV for motor vehicle codes</a:t>
            </a:r>
          </a:p>
          <a:p>
            <a:pPr marL="749300" lvl="1" indent="-457200" eaLnBrk="1" hangingPunct="1">
              <a:lnSpc>
                <a:spcPct val="100000"/>
              </a:lnSpc>
              <a:buFont typeface="Wingdings" pitchFamily="2" charset="2"/>
              <a:buChar char="Ø"/>
            </a:pPr>
            <a:r>
              <a:rPr lang="en-US" sz="3100" b="1">
                <a:solidFill>
                  <a:schemeClr val="accent2"/>
                </a:solidFill>
              </a:rPr>
              <a:t>Harmonization of state goals and regulations</a:t>
            </a:r>
          </a:p>
          <a:p>
            <a:pPr marL="749300" lvl="1" indent="-457200" eaLnBrk="1" hangingPunct="1">
              <a:lnSpc>
                <a:spcPct val="100000"/>
              </a:lnSpc>
              <a:buFont typeface="Wingdings" pitchFamily="2" charset="2"/>
              <a:buChar char="Ø"/>
            </a:pPr>
            <a:r>
              <a:rPr lang="en-US" sz="3100" b="1">
                <a:solidFill>
                  <a:schemeClr val="accent2"/>
                </a:solidFill>
              </a:rPr>
              <a:t>Fed/state/local responsibilities</a:t>
            </a:r>
          </a:p>
          <a:p>
            <a:pPr marL="749300" lvl="1" indent="-457200" eaLnBrk="1" hangingPunct="1">
              <a:lnSpc>
                <a:spcPct val="100000"/>
              </a:lnSpc>
              <a:buFont typeface="Wingdings" pitchFamily="2" charset="2"/>
              <a:buChar char="Ø"/>
            </a:pPr>
            <a:r>
              <a:rPr lang="en-US" sz="3100" b="1">
                <a:solidFill>
                  <a:schemeClr val="accent2"/>
                </a:solidFill>
              </a:rPr>
              <a:t>Lessons learned from Safety Pilot and CV Pilots</a:t>
            </a:r>
          </a:p>
          <a:p>
            <a:pPr marL="749300" lvl="1" indent="-457200" eaLnBrk="1" hangingPunct="1">
              <a:lnSpc>
                <a:spcPct val="100000"/>
              </a:lnSpc>
              <a:buFont typeface="Wingdings" pitchFamily="2" charset="2"/>
              <a:buChar char="Ø"/>
            </a:pPr>
            <a:r>
              <a:rPr lang="en-US" sz="3100" b="1">
                <a:solidFill>
                  <a:schemeClr val="accent2"/>
                </a:solidFill>
              </a:rPr>
              <a:t>Lessons learned from other tech rollouts (e.g. 511, Next Gen air traffic control)</a:t>
            </a:r>
            <a:endParaRPr lang="en-US" sz="3700" b="1">
              <a:solidFill>
                <a:schemeClr val="accent2"/>
              </a:solidFill>
            </a:endParaRPr>
          </a:p>
        </p:txBody>
      </p:sp>
      <p:pic>
        <p:nvPicPr>
          <p:cNvPr id="149509" name="Picture 4"/>
          <p:cNvPicPr>
            <a:picLocks noChangeAspect="1"/>
          </p:cNvPicPr>
          <p:nvPr/>
        </p:nvPicPr>
        <p:blipFill>
          <a:blip r:embed="rId3"/>
          <a:srcRect/>
          <a:stretch>
            <a:fillRect/>
          </a:stretch>
        </p:blipFill>
        <p:spPr bwMode="auto">
          <a:xfrm>
            <a:off x="9163050" y="287338"/>
            <a:ext cx="2787650" cy="334486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t>AUTOMATION AND MOTOR VEHICLE CODES</a:t>
            </a:r>
          </a:p>
        </p:txBody>
      </p:sp>
      <p:sp>
        <p:nvSpPr>
          <p:cNvPr id="3" name="Content Placeholder 2"/>
          <p:cNvSpPr>
            <a:spLocks noGrp="1"/>
          </p:cNvSpPr>
          <p:nvPr>
            <p:ph idx="4294967295"/>
          </p:nvPr>
        </p:nvSpPr>
        <p:spPr>
          <a:xfrm>
            <a:off x="338138" y="1846263"/>
            <a:ext cx="5591175" cy="4335462"/>
          </a:xfrm>
        </p:spPr>
        <p:txBody>
          <a:bodyPr>
            <a:normAutofit lnSpcReduction="10000"/>
          </a:bodyPr>
          <a:lstStyle/>
          <a:p>
            <a:pPr marL="457200" indent="-457200">
              <a:buFont typeface="Wingdings" pitchFamily="2" charset="2"/>
              <a:buChar char="Ø"/>
            </a:pPr>
            <a:r>
              <a:rPr lang="en-US" sz="2800" b="1">
                <a:solidFill>
                  <a:srgbClr val="515151"/>
                </a:solidFill>
              </a:rPr>
              <a:t>RPS</a:t>
            </a:r>
          </a:p>
          <a:p>
            <a:pPr marL="749300" lvl="1" indent="-457200">
              <a:buFont typeface="Wingdings" pitchFamily="2" charset="2"/>
              <a:buChar char="Ø"/>
            </a:pPr>
            <a:r>
              <a:rPr lang="en-US" sz="2400" b="1">
                <a:solidFill>
                  <a:srgbClr val="515151"/>
                </a:solidFill>
              </a:rPr>
              <a:t>Implicit assumptions in motor vehicle codes that humans are continuously involved in driving task</a:t>
            </a:r>
          </a:p>
          <a:p>
            <a:pPr marL="457200" indent="-457200">
              <a:buFont typeface="Wingdings" pitchFamily="2" charset="2"/>
              <a:buChar char="Ø"/>
            </a:pPr>
            <a:r>
              <a:rPr lang="en-US" sz="2800" b="1">
                <a:solidFill>
                  <a:srgbClr val="515151"/>
                </a:solidFill>
              </a:rPr>
              <a:t>Tasks</a:t>
            </a:r>
            <a:endParaRPr lang="en-US" sz="2700" b="1">
              <a:solidFill>
                <a:srgbClr val="515151"/>
              </a:solidFill>
            </a:endParaRPr>
          </a:p>
          <a:p>
            <a:pPr marL="749300" lvl="1" indent="-457200">
              <a:buFont typeface="Wingdings" pitchFamily="2" charset="2"/>
              <a:buChar char="Ø"/>
            </a:pPr>
            <a:r>
              <a:rPr lang="en-US" sz="2400" b="1">
                <a:solidFill>
                  <a:srgbClr val="515151"/>
                </a:solidFill>
              </a:rPr>
              <a:t>Review all 50 State codes on motor vehicles and related issues</a:t>
            </a:r>
          </a:p>
          <a:p>
            <a:pPr marL="749300" lvl="1" indent="-457200">
              <a:buFont typeface="Wingdings" pitchFamily="2" charset="2"/>
              <a:buChar char="Ø"/>
            </a:pPr>
            <a:r>
              <a:rPr lang="en-US" sz="2400" b="1">
                <a:solidFill>
                  <a:srgbClr val="515151"/>
                </a:solidFill>
              </a:rPr>
              <a:t>Identify obsolete and near obsolete rules</a:t>
            </a:r>
          </a:p>
          <a:p>
            <a:pPr marL="749300" lvl="1" indent="-457200">
              <a:buFont typeface="Wingdings" pitchFamily="2" charset="2"/>
              <a:buChar char="Ø"/>
            </a:pPr>
            <a:r>
              <a:rPr lang="en-US" sz="2400" b="1">
                <a:solidFill>
                  <a:srgbClr val="515151"/>
                </a:solidFill>
              </a:rPr>
              <a:t>Recommend modifications</a:t>
            </a:r>
          </a:p>
          <a:p>
            <a:pPr marL="749300" lvl="1" indent="-457200">
              <a:buFont typeface="Wingdings" pitchFamily="2" charset="2"/>
              <a:buChar char="Ø"/>
            </a:pPr>
            <a:r>
              <a:rPr lang="en-US" sz="2400" b="1">
                <a:solidFill>
                  <a:srgbClr val="515151"/>
                </a:solidFill>
              </a:rPr>
              <a:t>Assess practicality of harmonization</a:t>
            </a:r>
            <a:endParaRPr lang="en-US" sz="3100" b="1">
              <a:solidFill>
                <a:schemeClr val="accent2"/>
              </a:solidFill>
            </a:endParaRPr>
          </a:p>
        </p:txBody>
      </p:sp>
      <p:sp>
        <p:nvSpPr>
          <p:cNvPr id="7" name="Content Placeholder 2"/>
          <p:cNvSpPr txBox="1">
            <a:spLocks/>
          </p:cNvSpPr>
          <p:nvPr/>
        </p:nvSpPr>
        <p:spPr>
          <a:xfrm>
            <a:off x="6224588" y="1846263"/>
            <a:ext cx="5353050" cy="40227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Report</a:t>
            </a:r>
            <a:endParaRPr lang="en-US" sz="2800" b="1">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18 months, $500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High</a:t>
            </a:r>
            <a:endParaRPr lang="en-US" sz="3600">
              <a:solidFill>
                <a:schemeClr val="accent2"/>
              </a:solidFill>
              <a:latin typeface="Calibri" pitchFamily="34" charset="0"/>
            </a:endParaRPr>
          </a:p>
        </p:txBody>
      </p:sp>
      <p:pic>
        <p:nvPicPr>
          <p:cNvPr id="182277" name="Picture 7"/>
          <p:cNvPicPr>
            <a:picLocks noChangeAspect="1"/>
          </p:cNvPicPr>
          <p:nvPr/>
        </p:nvPicPr>
        <p:blipFill>
          <a:blip r:embed="rId3"/>
          <a:srcRect/>
          <a:stretch>
            <a:fillRect/>
          </a:stretch>
        </p:blipFill>
        <p:spPr bwMode="auto">
          <a:xfrm>
            <a:off x="10321925" y="4197350"/>
            <a:ext cx="1628775" cy="1954213"/>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r>
              <a:rPr lang="en-US" sz="4000"/>
              <a:t>CV INFRASTRUCTURE BUSINESS MODELS TO SUPPORT AV OPERATIONS</a:t>
            </a:r>
          </a:p>
        </p:txBody>
      </p:sp>
      <p:sp>
        <p:nvSpPr>
          <p:cNvPr id="3" name="Content Placeholder 2"/>
          <p:cNvSpPr>
            <a:spLocks noGrp="1"/>
          </p:cNvSpPr>
          <p:nvPr>
            <p:ph idx="4294967295"/>
          </p:nvPr>
        </p:nvSpPr>
        <p:spPr>
          <a:xfrm>
            <a:off x="338138" y="1846263"/>
            <a:ext cx="6630987" cy="4432300"/>
          </a:xfrm>
        </p:spPr>
        <p:txBody>
          <a:bodyPr>
            <a:normAutofit/>
          </a:bodyPr>
          <a:lstStyle/>
          <a:p>
            <a:pPr marL="457200" indent="-457200">
              <a:lnSpc>
                <a:spcPct val="80000"/>
              </a:lnSpc>
              <a:buFont typeface="Wingdings" pitchFamily="2" charset="2"/>
              <a:buChar char="Ø"/>
            </a:pPr>
            <a:r>
              <a:rPr lang="en-US" sz="2300" b="1" dirty="0">
                <a:solidFill>
                  <a:srgbClr val="515151"/>
                </a:solidFill>
              </a:rPr>
              <a:t>RPS</a:t>
            </a:r>
          </a:p>
          <a:p>
            <a:pPr marL="749300" lvl="1" indent="-457200">
              <a:lnSpc>
                <a:spcPct val="80000"/>
              </a:lnSpc>
              <a:buFont typeface="Wingdings" pitchFamily="2" charset="2"/>
              <a:buChar char="Ø"/>
            </a:pPr>
            <a:r>
              <a:rPr lang="en-US" sz="2200" b="1" dirty="0">
                <a:solidFill>
                  <a:srgbClr val="515151"/>
                </a:solidFill>
              </a:rPr>
              <a:t>Chicken-egg problem of infrastructure deployment and in-vehicle equipment value; inherent estimate that benefits of AV+CV exceed AV alone</a:t>
            </a:r>
          </a:p>
          <a:p>
            <a:pPr marL="457200" indent="-457200">
              <a:lnSpc>
                <a:spcPct val="80000"/>
              </a:lnSpc>
              <a:buFont typeface="Wingdings" pitchFamily="2" charset="2"/>
              <a:buChar char="Ø"/>
            </a:pPr>
            <a:r>
              <a:rPr lang="en-US" sz="2300" b="1" dirty="0">
                <a:solidFill>
                  <a:srgbClr val="515151"/>
                </a:solidFill>
              </a:rPr>
              <a:t>Tasks</a:t>
            </a:r>
            <a:endParaRPr lang="en-US" sz="2200" b="1" dirty="0">
              <a:solidFill>
                <a:srgbClr val="515151"/>
              </a:solidFill>
            </a:endParaRPr>
          </a:p>
          <a:p>
            <a:pPr marL="749300" lvl="1" indent="-457200">
              <a:lnSpc>
                <a:spcPct val="80000"/>
              </a:lnSpc>
              <a:buFont typeface="Wingdings" pitchFamily="2" charset="2"/>
              <a:buChar char="Ø"/>
            </a:pPr>
            <a:r>
              <a:rPr lang="en-US" sz="2200" b="1" dirty="0">
                <a:solidFill>
                  <a:srgbClr val="515151"/>
                </a:solidFill>
              </a:rPr>
              <a:t>Estimate net difference of benefits of AV alone and AV+ CV</a:t>
            </a:r>
          </a:p>
          <a:p>
            <a:pPr marL="749300" lvl="1" indent="-457200">
              <a:lnSpc>
                <a:spcPct val="80000"/>
              </a:lnSpc>
              <a:buFont typeface="Wingdings" pitchFamily="2" charset="2"/>
              <a:buChar char="Ø"/>
            </a:pPr>
            <a:r>
              <a:rPr lang="en-US" sz="2200" b="1" dirty="0">
                <a:solidFill>
                  <a:srgbClr val="515151"/>
                </a:solidFill>
              </a:rPr>
              <a:t>Identify how CV services for AVs could have higher requirements than current CV systems</a:t>
            </a:r>
          </a:p>
          <a:p>
            <a:pPr marL="749300" lvl="1" indent="-457200">
              <a:lnSpc>
                <a:spcPct val="80000"/>
              </a:lnSpc>
              <a:buFont typeface="Wingdings" pitchFamily="2" charset="2"/>
              <a:buChar char="Ø"/>
            </a:pPr>
            <a:r>
              <a:rPr lang="en-US" sz="2200" b="1" dirty="0">
                <a:solidFill>
                  <a:srgbClr val="515151"/>
                </a:solidFill>
              </a:rPr>
              <a:t>Evaluate business models for infrastructure deployment (PPP, Private, Public) advantages and disadvantages</a:t>
            </a:r>
          </a:p>
          <a:p>
            <a:pPr marL="749300" lvl="1" indent="-457200">
              <a:lnSpc>
                <a:spcPct val="80000"/>
              </a:lnSpc>
              <a:buFont typeface="Wingdings" pitchFamily="2" charset="2"/>
              <a:buChar char="Ø"/>
            </a:pPr>
            <a:r>
              <a:rPr lang="en-US" sz="2200" b="1" dirty="0">
                <a:solidFill>
                  <a:srgbClr val="515151"/>
                </a:solidFill>
              </a:rPr>
              <a:t>Develop recommendations for AASHTO</a:t>
            </a:r>
            <a:endParaRPr lang="en-US" sz="2500" dirty="0">
              <a:solidFill>
                <a:schemeClr val="accent2"/>
              </a:solidFill>
            </a:endParaRPr>
          </a:p>
        </p:txBody>
      </p:sp>
      <p:pic>
        <p:nvPicPr>
          <p:cNvPr id="184324" name="Picture 5"/>
          <p:cNvPicPr>
            <a:picLocks noChangeAspect="1"/>
          </p:cNvPicPr>
          <p:nvPr/>
        </p:nvPicPr>
        <p:blipFill>
          <a:blip r:embed="rId3"/>
          <a:srcRect/>
          <a:stretch>
            <a:fillRect/>
          </a:stretch>
        </p:blipFill>
        <p:spPr bwMode="auto">
          <a:xfrm>
            <a:off x="10321925" y="4197350"/>
            <a:ext cx="1628775" cy="1954213"/>
          </a:xfrm>
          <a:prstGeom prst="rect">
            <a:avLst/>
          </a:prstGeom>
          <a:noFill/>
          <a:ln w="9525">
            <a:noFill/>
            <a:miter lim="800000"/>
            <a:headEnd/>
            <a:tailEnd/>
          </a:ln>
        </p:spPr>
      </p:pic>
      <p:sp>
        <p:nvSpPr>
          <p:cNvPr id="7" name="Content Placeholder 2"/>
          <p:cNvSpPr txBox="1">
            <a:spLocks/>
          </p:cNvSpPr>
          <p:nvPr/>
        </p:nvSpPr>
        <p:spPr>
          <a:xfrm>
            <a:off x="7253288" y="1846263"/>
            <a:ext cx="4286250" cy="4022725"/>
          </a:xfrm>
          <a:prstGeom prst="rect">
            <a:avLst/>
          </a:prstGeom>
        </p:spPr>
        <p:txBody>
          <a:bodyPr lIns="0" rIns="0">
            <a:normAutofit/>
          </a:bodyPr>
          <a:lstStyle/>
          <a:p>
            <a:pPr marL="457200" indent="-457200" defTabSz="914400">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Deliverables</a:t>
            </a:r>
          </a:p>
          <a:p>
            <a:pPr marL="749300" lvl="1" indent="-457200" defTabSz="914400">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Report, with policy and investment guidelines</a:t>
            </a:r>
            <a:endParaRPr lang="en-US" sz="2800" b="1">
              <a:solidFill>
                <a:srgbClr val="515151"/>
              </a:solidFill>
              <a:latin typeface="Calibri" pitchFamily="34" charset="0"/>
            </a:endParaRP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Resources</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18 months, $750 K</a:t>
            </a:r>
          </a:p>
          <a:p>
            <a:pPr marL="457200" indent="-457200" defTabSz="914400">
              <a:lnSpc>
                <a:spcPct val="90000"/>
              </a:lnSpc>
              <a:spcBef>
                <a:spcPts val="1200"/>
              </a:spcBef>
              <a:spcAft>
                <a:spcPts val="200"/>
              </a:spcAft>
              <a:buClr>
                <a:schemeClr val="accent1"/>
              </a:buClr>
              <a:buSzPct val="100000"/>
              <a:buFont typeface="Wingdings" pitchFamily="2" charset="2"/>
              <a:buChar char="Ø"/>
            </a:pPr>
            <a:r>
              <a:rPr lang="en-US" sz="2800" b="1">
                <a:solidFill>
                  <a:srgbClr val="515151"/>
                </a:solidFill>
                <a:latin typeface="Calibri" pitchFamily="34" charset="0"/>
              </a:rPr>
              <a:t>Urgency</a:t>
            </a:r>
          </a:p>
          <a:p>
            <a:pPr marL="749300" lvl="1" indent="-457200" defTabSz="914400">
              <a:lnSpc>
                <a:spcPct val="90000"/>
              </a:lnSpc>
              <a:spcBef>
                <a:spcPts val="200"/>
              </a:spcBef>
              <a:spcAft>
                <a:spcPts val="400"/>
              </a:spcAft>
              <a:buClr>
                <a:schemeClr val="accent1"/>
              </a:buClr>
              <a:buFont typeface="Wingdings" pitchFamily="2" charset="2"/>
              <a:buChar char="Ø"/>
            </a:pPr>
            <a:r>
              <a:rPr lang="en-US" sz="2400" b="1">
                <a:solidFill>
                  <a:srgbClr val="515151"/>
                </a:solidFill>
                <a:latin typeface="Calibri" pitchFamily="34" charset="0"/>
              </a:rPr>
              <a:t>High</a:t>
            </a:r>
            <a:endParaRPr lang="en-US" sz="3600">
              <a:solidFill>
                <a:schemeClr val="accent2"/>
              </a:solidFill>
              <a:latin typeface="Calibri" pitchFamily="34" charset="0"/>
            </a:endParaRP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1_Retrospect">
  <a:themeElements>
    <a:clrScheme name="1_Retrospect 1">
      <a:dk1>
        <a:srgbClr val="000000"/>
      </a:dk1>
      <a:lt1>
        <a:srgbClr val="FFFFFF"/>
      </a:lt1>
      <a:dk2>
        <a:srgbClr val="344068"/>
      </a:dk2>
      <a:lt2>
        <a:srgbClr val="D9E0E6"/>
      </a:lt2>
      <a:accent1>
        <a:srgbClr val="64AAD8"/>
      </a:accent1>
      <a:accent2>
        <a:srgbClr val="0076C0"/>
      </a:accent2>
      <a:accent3>
        <a:srgbClr val="FFFFFF"/>
      </a:accent3>
      <a:accent4>
        <a:srgbClr val="000000"/>
      </a:accent4>
      <a:accent5>
        <a:srgbClr val="B8D2E9"/>
      </a:accent5>
      <a:accent6>
        <a:srgbClr val="006AAE"/>
      </a:accent6>
      <a:hlink>
        <a:srgbClr val="56B0BA"/>
      </a:hlink>
      <a:folHlink>
        <a:srgbClr val="EB8D03"/>
      </a:folHlink>
    </a:clrScheme>
    <a:fontScheme name="1_Retrospect">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Retrospect 1">
        <a:dk1>
          <a:srgbClr val="000000"/>
        </a:dk1>
        <a:lt1>
          <a:srgbClr val="FFFFFF"/>
        </a:lt1>
        <a:dk2>
          <a:srgbClr val="344068"/>
        </a:dk2>
        <a:lt2>
          <a:srgbClr val="D9E0E6"/>
        </a:lt2>
        <a:accent1>
          <a:srgbClr val="64AAD8"/>
        </a:accent1>
        <a:accent2>
          <a:srgbClr val="0076C0"/>
        </a:accent2>
        <a:accent3>
          <a:srgbClr val="FFFFFF"/>
        </a:accent3>
        <a:accent4>
          <a:srgbClr val="000000"/>
        </a:accent4>
        <a:accent5>
          <a:srgbClr val="B8D2E9"/>
        </a:accent5>
        <a:accent6>
          <a:srgbClr val="006AAE"/>
        </a:accent6>
        <a:hlink>
          <a:srgbClr val="56B0BA"/>
        </a:hlink>
        <a:folHlink>
          <a:srgbClr val="EB8D0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Retrospect">
  <a:themeElements>
    <a:clrScheme name="2_Retrospect 1">
      <a:dk1>
        <a:srgbClr val="000000"/>
      </a:dk1>
      <a:lt1>
        <a:srgbClr val="FFFFFF"/>
      </a:lt1>
      <a:dk2>
        <a:srgbClr val="344068"/>
      </a:dk2>
      <a:lt2>
        <a:srgbClr val="D9E0E6"/>
      </a:lt2>
      <a:accent1>
        <a:srgbClr val="64AAD8"/>
      </a:accent1>
      <a:accent2>
        <a:srgbClr val="0076C0"/>
      </a:accent2>
      <a:accent3>
        <a:srgbClr val="FFFFFF"/>
      </a:accent3>
      <a:accent4>
        <a:srgbClr val="000000"/>
      </a:accent4>
      <a:accent5>
        <a:srgbClr val="B8D2E9"/>
      </a:accent5>
      <a:accent6>
        <a:srgbClr val="006AAE"/>
      </a:accent6>
      <a:hlink>
        <a:srgbClr val="56B0BA"/>
      </a:hlink>
      <a:folHlink>
        <a:srgbClr val="EB8D03"/>
      </a:folHlink>
    </a:clrScheme>
    <a:fontScheme name="2_Retrospect">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Retrospect 1">
        <a:dk1>
          <a:srgbClr val="000000"/>
        </a:dk1>
        <a:lt1>
          <a:srgbClr val="FFFFFF"/>
        </a:lt1>
        <a:dk2>
          <a:srgbClr val="344068"/>
        </a:dk2>
        <a:lt2>
          <a:srgbClr val="D9E0E6"/>
        </a:lt2>
        <a:accent1>
          <a:srgbClr val="64AAD8"/>
        </a:accent1>
        <a:accent2>
          <a:srgbClr val="0076C0"/>
        </a:accent2>
        <a:accent3>
          <a:srgbClr val="FFFFFF"/>
        </a:accent3>
        <a:accent4>
          <a:srgbClr val="000000"/>
        </a:accent4>
        <a:accent5>
          <a:srgbClr val="B8D2E9"/>
        </a:accent5>
        <a:accent6>
          <a:srgbClr val="006AAE"/>
        </a:accent6>
        <a:hlink>
          <a:srgbClr val="56B0BA"/>
        </a:hlink>
        <a:folHlink>
          <a:srgbClr val="EB8D0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Retrospect">
  <a:themeElements>
    <a:clrScheme name="3_Retrospect 1">
      <a:dk1>
        <a:srgbClr val="000000"/>
      </a:dk1>
      <a:lt1>
        <a:srgbClr val="FFFFFF"/>
      </a:lt1>
      <a:dk2>
        <a:srgbClr val="344068"/>
      </a:dk2>
      <a:lt2>
        <a:srgbClr val="D9E0E6"/>
      </a:lt2>
      <a:accent1>
        <a:srgbClr val="64AAD8"/>
      </a:accent1>
      <a:accent2>
        <a:srgbClr val="0076C0"/>
      </a:accent2>
      <a:accent3>
        <a:srgbClr val="FFFFFF"/>
      </a:accent3>
      <a:accent4>
        <a:srgbClr val="000000"/>
      </a:accent4>
      <a:accent5>
        <a:srgbClr val="B8D2E9"/>
      </a:accent5>
      <a:accent6>
        <a:srgbClr val="006AAE"/>
      </a:accent6>
      <a:hlink>
        <a:srgbClr val="56B0BA"/>
      </a:hlink>
      <a:folHlink>
        <a:srgbClr val="EB8D03"/>
      </a:folHlink>
    </a:clrScheme>
    <a:fontScheme name="3_Retrospect">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Retrospect 1">
        <a:dk1>
          <a:srgbClr val="000000"/>
        </a:dk1>
        <a:lt1>
          <a:srgbClr val="FFFFFF"/>
        </a:lt1>
        <a:dk2>
          <a:srgbClr val="344068"/>
        </a:dk2>
        <a:lt2>
          <a:srgbClr val="D9E0E6"/>
        </a:lt2>
        <a:accent1>
          <a:srgbClr val="64AAD8"/>
        </a:accent1>
        <a:accent2>
          <a:srgbClr val="0076C0"/>
        </a:accent2>
        <a:accent3>
          <a:srgbClr val="FFFFFF"/>
        </a:accent3>
        <a:accent4>
          <a:srgbClr val="000000"/>
        </a:accent4>
        <a:accent5>
          <a:srgbClr val="B8D2E9"/>
        </a:accent5>
        <a:accent6>
          <a:srgbClr val="006AAE"/>
        </a:accent6>
        <a:hlink>
          <a:srgbClr val="56B0BA"/>
        </a:hlink>
        <a:folHlink>
          <a:srgbClr val="EB8D03"/>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Retrospect">
  <a:themeElements>
    <a:clrScheme name="AASHTO">
      <a:dk1>
        <a:sysClr val="windowText" lastClr="000000"/>
      </a:dk1>
      <a:lt1>
        <a:sysClr val="window" lastClr="FFFFFF"/>
      </a:lt1>
      <a:dk2>
        <a:srgbClr val="344068"/>
      </a:dk2>
      <a:lt2>
        <a:srgbClr val="D9E0E6"/>
      </a:lt2>
      <a:accent1>
        <a:srgbClr val="64AAD8"/>
      </a:accent1>
      <a:accent2>
        <a:srgbClr val="0076C0"/>
      </a:accent2>
      <a:accent3>
        <a:srgbClr val="6EB2B7"/>
      </a:accent3>
      <a:accent4>
        <a:srgbClr val="4299A1"/>
      </a:accent4>
      <a:accent5>
        <a:srgbClr val="515151"/>
      </a:accent5>
      <a:accent6>
        <a:srgbClr val="F2822C"/>
      </a:accent6>
      <a:hlink>
        <a:srgbClr val="56B0BA"/>
      </a:hlink>
      <a:folHlink>
        <a:srgbClr val="EB8D03"/>
      </a:folHlink>
    </a:clrScheme>
    <a:fontScheme name="Retrospect">
      <a:majorFont>
        <a:latin typeface=""/>
        <a:ea typeface=""/>
        <a:cs typeface=""/>
      </a:majorFont>
      <a:minorFont>
        <a:latin typeface=""/>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2923</Words>
  <Application>Microsoft Office PowerPoint</Application>
  <PresentationFormat>Widescreen</PresentationFormat>
  <Paragraphs>501</Paragraphs>
  <Slides>41</Slides>
  <Notes>41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41</vt:i4>
      </vt:variant>
    </vt:vector>
  </HeadingPairs>
  <TitlesOfParts>
    <vt:vector size="50" baseType="lpstr">
      <vt:lpstr>Arial</vt:lpstr>
      <vt:lpstr>Calibri</vt:lpstr>
      <vt:lpstr>Calibri Light</vt:lpstr>
      <vt:lpstr>Times New Roman</vt:lpstr>
      <vt:lpstr>Wingdings</vt:lpstr>
      <vt:lpstr>1_Retrospect</vt:lpstr>
      <vt:lpstr>2_Retrospect</vt:lpstr>
      <vt:lpstr>3_Retrospect</vt:lpstr>
      <vt:lpstr>Retrospect</vt:lpstr>
      <vt:lpstr>AASHTO CV/AV RESEARCH ROADMAP</vt:lpstr>
      <vt:lpstr>PROJECT MOTIVATION</vt:lpstr>
      <vt:lpstr>Project Panel Members</vt:lpstr>
      <vt:lpstr>PROJECT OVERVIEW</vt:lpstr>
      <vt:lpstr>UNRESOLVED ISSUES FOR PUBLIC AGENCIES</vt:lpstr>
      <vt:lpstr>PANEL VOTING ON IMPORTANCE OF ISSUES</vt:lpstr>
      <vt:lpstr>INSTITUTIONAL AND POLICY</vt:lpstr>
      <vt:lpstr>AUTOMATION AND MOTOR VEHICLE CODES</vt:lpstr>
      <vt:lpstr>CV INFRASTRUCTURE BUSINESS MODELS TO SUPPORT AV OPERATIONS</vt:lpstr>
      <vt:lpstr>STATE AND LOCAL POLICY ACTIONS TO FACILITATE CV/AV IMPLEMENTATION</vt:lpstr>
      <vt:lpstr>HARMONIZATION OF STATE GOALS AND REGULATIONS</vt:lpstr>
      <vt:lpstr>FEDERAL/STATE/LOCAL RESPONSIBILITIES FOR AV/CV</vt:lpstr>
      <vt:lpstr>LESSONS LEARNED FROM OTHER TRANSPORTATION TECHNOLOGY ROLLOUTS</vt:lpstr>
      <vt:lpstr>LESSONS LEARNED FROM SAFETY PILOT AND 2015+ CV PILOTS</vt:lpstr>
      <vt:lpstr>INFRASTRUCTURE DESIGN/OPERATIONS</vt:lpstr>
      <vt:lpstr>ROAD INFRASTRUCTURE DESIGN FOR AV</vt:lpstr>
      <vt:lpstr>TOOLS FOR PREDICTING IMPACTS OF AV/CV</vt:lpstr>
      <vt:lpstr>AV/CV APPLICATIONS FOR AGENCY MAINTENANCE FLEETS</vt:lpstr>
      <vt:lpstr>TECHNICAL RELATIONSHIPS BETWEEN CV AND AV SYSTEMS</vt:lpstr>
      <vt:lpstr>TRAFFIC CONTROL STRATEGIES WITH AV TECHNOLOGY</vt:lpstr>
      <vt:lpstr>DEDICATED LANES FOR PRIORITY USE BY AV/CV</vt:lpstr>
      <vt:lpstr>GEOMETRIC DESIGN CONCEPTS FOR AV OPERATIONS</vt:lpstr>
      <vt:lpstr>CYBERSECURITY IMPLICATIONS OF AV/CV</vt:lpstr>
      <vt:lpstr>AGENCY WORKFORCE CAPABILITIES IN AN AV/CV WORLD</vt:lpstr>
      <vt:lpstr>CV/AV DATA MANAGEMENT STRATEGIES</vt:lpstr>
      <vt:lpstr>TRANSPORTATION PLANNING</vt:lpstr>
      <vt:lpstr>AV IMPACTS ON THE REGIONAL PLANNING PROCESS</vt:lpstr>
      <vt:lpstr>ASSESSING IMPACTS OF CV/AV ON THE OPERATIONAL TRANSPORTATION SYSTEM</vt:lpstr>
      <vt:lpstr>EFFECTS OF AV ON LAND USE, TRAVEL DEMAND, AND TRAFFIC IMPACT MODELS</vt:lpstr>
      <vt:lpstr>MODAL APPLICATIONS</vt:lpstr>
      <vt:lpstr>IMPACT OF TRANSIT REGULATIONS AND POLICIES ON ADOPTION OF AV/CV TECHNOLOGY</vt:lpstr>
      <vt:lpstr>CRITICAL NEXT STEPS FOR AV/CV APPLICATIONS IN LONG-HAUL FREIGHT OPERATIONS</vt:lpstr>
      <vt:lpstr>B/C ANALYSIS OF AUTOMATED TRANSIT SYSTEM CONCEPTS</vt:lpstr>
      <vt:lpstr>PowerPoint Presentation</vt:lpstr>
      <vt:lpstr>PowerPoint Presentation</vt:lpstr>
      <vt:lpstr>FUNDING</vt:lpstr>
      <vt:lpstr>ROADMAP MAINTENANCE</vt:lpstr>
      <vt:lpstr>Roadmap Maintenance</vt:lpstr>
      <vt:lpstr>NEXT STEPS</vt:lpstr>
      <vt:lpstr>PowerPoint Presentation</vt:lpstr>
      <vt:lpstr>AASHTO CV/AV RESEARCH ROADMAP</vt:lpstr>
    </vt:vector>
  </TitlesOfParts>
  <Company>Kimley-Horn and Associates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Stifanos, Heather</dc:creator>
  <cp:lastModifiedBy>Gettman, Doug</cp:lastModifiedBy>
  <cp:revision>78</cp:revision>
  <dcterms:created xsi:type="dcterms:W3CDTF">2014-12-10T23:18:51Z</dcterms:created>
  <dcterms:modified xsi:type="dcterms:W3CDTF">2015-01-07T20:22:19Z</dcterms:modified>
</cp:coreProperties>
</file>